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4"/>
  </p:sldMasterIdLst>
  <p:notesMasterIdLst>
    <p:notesMasterId r:id="rId62"/>
  </p:notesMasterIdLst>
  <p:handoutMasterIdLst>
    <p:handoutMasterId r:id="rId63"/>
  </p:handoutMasterIdLst>
  <p:sldIdLst>
    <p:sldId id="256" r:id="rId5"/>
    <p:sldId id="435" r:id="rId6"/>
    <p:sldId id="534" r:id="rId7"/>
    <p:sldId id="464" r:id="rId8"/>
    <p:sldId id="535" r:id="rId9"/>
    <p:sldId id="536" r:id="rId10"/>
    <p:sldId id="601" r:id="rId11"/>
    <p:sldId id="539" r:id="rId12"/>
    <p:sldId id="538" r:id="rId13"/>
    <p:sldId id="540" r:id="rId14"/>
    <p:sldId id="541" r:id="rId15"/>
    <p:sldId id="542" r:id="rId16"/>
    <p:sldId id="548" r:id="rId17"/>
    <p:sldId id="549" r:id="rId18"/>
    <p:sldId id="592" r:id="rId19"/>
    <p:sldId id="551" r:id="rId20"/>
    <p:sldId id="550" r:id="rId21"/>
    <p:sldId id="552" r:id="rId22"/>
    <p:sldId id="554" r:id="rId23"/>
    <p:sldId id="555" r:id="rId24"/>
    <p:sldId id="556" r:id="rId25"/>
    <p:sldId id="557" r:id="rId26"/>
    <p:sldId id="558" r:id="rId27"/>
    <p:sldId id="559" r:id="rId28"/>
    <p:sldId id="561" r:id="rId29"/>
    <p:sldId id="593" r:id="rId30"/>
    <p:sldId id="602" r:id="rId31"/>
    <p:sldId id="560" r:id="rId32"/>
    <p:sldId id="562" r:id="rId33"/>
    <p:sldId id="563" r:id="rId34"/>
    <p:sldId id="564" r:id="rId35"/>
    <p:sldId id="595" r:id="rId36"/>
    <p:sldId id="565" r:id="rId37"/>
    <p:sldId id="567" r:id="rId38"/>
    <p:sldId id="594" r:id="rId39"/>
    <p:sldId id="596" r:id="rId40"/>
    <p:sldId id="570" r:id="rId41"/>
    <p:sldId id="597" r:id="rId42"/>
    <p:sldId id="571" r:id="rId43"/>
    <p:sldId id="575" r:id="rId44"/>
    <p:sldId id="572" r:id="rId45"/>
    <p:sldId id="573" r:id="rId46"/>
    <p:sldId id="580" r:id="rId47"/>
    <p:sldId id="578" r:id="rId48"/>
    <p:sldId id="577" r:id="rId49"/>
    <p:sldId id="581" r:id="rId50"/>
    <p:sldId id="579" r:id="rId51"/>
    <p:sldId id="582" r:id="rId52"/>
    <p:sldId id="583" r:id="rId53"/>
    <p:sldId id="584" r:id="rId54"/>
    <p:sldId id="585" r:id="rId55"/>
    <p:sldId id="586" r:id="rId56"/>
    <p:sldId id="587" r:id="rId57"/>
    <p:sldId id="598" r:id="rId58"/>
    <p:sldId id="589" r:id="rId59"/>
    <p:sldId id="599" r:id="rId60"/>
    <p:sldId id="600" r:id="rId61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100"/>
    <a:srgbClr val="CC00CC"/>
    <a:srgbClr val="FF0000"/>
    <a:srgbClr val="0000FF"/>
    <a:srgbClr val="A27B00"/>
    <a:srgbClr val="993366"/>
    <a:srgbClr val="00FFCC"/>
    <a:srgbClr val="30F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59" autoAdjust="0"/>
    <p:restoredTop sz="94784" autoAdjust="0"/>
  </p:normalViewPr>
  <p:slideViewPr>
    <p:cSldViewPr snapToGrid="0">
      <p:cViewPr varScale="1">
        <p:scale>
          <a:sx n="54" d="100"/>
          <a:sy n="54" d="100"/>
        </p:scale>
        <p:origin x="51" y="168"/>
      </p:cViewPr>
      <p:guideLst>
        <p:guide orient="horz" pos="2112"/>
        <p:guide pos="386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handoutMaster" Target="handoutMasters/handout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eu Do" userId="8091c26b-a61d-4e97-addd-a670c191ef7c" providerId="ADAL" clId="{DB3D7A67-D9AD-E748-9964-00356AD485C9}"/>
    <pc:docChg chg="undo custSel addSld delSld modSld">
      <pc:chgData name="Hieu Do" userId="8091c26b-a61d-4e97-addd-a670c191ef7c" providerId="ADAL" clId="{DB3D7A67-D9AD-E748-9964-00356AD485C9}" dt="2023-09-13T07:53:20.843" v="599" actId="2696"/>
      <pc:docMkLst>
        <pc:docMk/>
      </pc:docMkLst>
      <pc:sldChg chg="modSp mod">
        <pc:chgData name="Hieu Do" userId="8091c26b-a61d-4e97-addd-a670c191ef7c" providerId="ADAL" clId="{DB3D7A67-D9AD-E748-9964-00356AD485C9}" dt="2023-08-29T06:41:11.340" v="564" actId="207"/>
        <pc:sldMkLst>
          <pc:docMk/>
          <pc:sldMk cId="1632588312" sldId="534"/>
        </pc:sldMkLst>
        <pc:spChg chg="mod">
          <ac:chgData name="Hieu Do" userId="8091c26b-a61d-4e97-addd-a670c191ef7c" providerId="ADAL" clId="{DB3D7A67-D9AD-E748-9964-00356AD485C9}" dt="2023-08-29T06:41:11.340" v="564" actId="207"/>
          <ac:spMkLst>
            <pc:docMk/>
            <pc:sldMk cId="1632588312" sldId="534"/>
            <ac:spMk id="3" creationId="{00000000-0000-0000-0000-000000000000}"/>
          </ac:spMkLst>
        </pc:spChg>
      </pc:sldChg>
      <pc:sldChg chg="addSp modSp mod modAnim">
        <pc:chgData name="Hieu Do" userId="8091c26b-a61d-4e97-addd-a670c191ef7c" providerId="ADAL" clId="{DB3D7A67-D9AD-E748-9964-00356AD485C9}" dt="2023-08-29T04:53:42.776" v="171"/>
        <pc:sldMkLst>
          <pc:docMk/>
          <pc:sldMk cId="3293316205" sldId="535"/>
        </pc:sldMkLst>
        <pc:picChg chg="add mod">
          <ac:chgData name="Hieu Do" userId="8091c26b-a61d-4e97-addd-a670c191ef7c" providerId="ADAL" clId="{DB3D7A67-D9AD-E748-9964-00356AD485C9}" dt="2023-08-29T04:52:56.430" v="164" actId="14100"/>
          <ac:picMkLst>
            <pc:docMk/>
            <pc:sldMk cId="3293316205" sldId="535"/>
            <ac:picMk id="2" creationId="{10FF3B5E-6936-6493-8C15-3EA94EEFD2EB}"/>
          </ac:picMkLst>
        </pc:picChg>
        <pc:picChg chg="mod">
          <ac:chgData name="Hieu Do" userId="8091c26b-a61d-4e97-addd-a670c191ef7c" providerId="ADAL" clId="{DB3D7A67-D9AD-E748-9964-00356AD485C9}" dt="2023-08-29T04:52:46.991" v="161" actId="1076"/>
          <ac:picMkLst>
            <pc:docMk/>
            <pc:sldMk cId="3293316205" sldId="535"/>
            <ac:picMk id="18" creationId="{513F7BEE-04CA-7B80-F244-BAEAC7B580E1}"/>
          </ac:picMkLst>
        </pc:picChg>
      </pc:sldChg>
      <pc:sldChg chg="addSp delSp modSp mod delAnim modAnim">
        <pc:chgData name="Hieu Do" userId="8091c26b-a61d-4e97-addd-a670c191ef7c" providerId="ADAL" clId="{DB3D7A67-D9AD-E748-9964-00356AD485C9}" dt="2023-08-29T05:17:30.829" v="558"/>
        <pc:sldMkLst>
          <pc:docMk/>
          <pc:sldMk cId="1813641491" sldId="536"/>
        </pc:sldMkLst>
        <pc:spChg chg="add mod">
          <ac:chgData name="Hieu Do" userId="8091c26b-a61d-4e97-addd-a670c191ef7c" providerId="ADAL" clId="{DB3D7A67-D9AD-E748-9964-00356AD485C9}" dt="2023-08-29T04:56:40.645" v="176" actId="20577"/>
          <ac:spMkLst>
            <pc:docMk/>
            <pc:sldMk cId="1813641491" sldId="536"/>
            <ac:spMk id="2" creationId="{7DC7CEEF-D1DD-F704-1A5E-07EBCF83167A}"/>
          </ac:spMkLst>
        </pc:spChg>
        <pc:spChg chg="add mod">
          <ac:chgData name="Hieu Do" userId="8091c26b-a61d-4e97-addd-a670c191ef7c" providerId="ADAL" clId="{DB3D7A67-D9AD-E748-9964-00356AD485C9}" dt="2023-08-29T05:15:38.824" v="550" actId="1076"/>
          <ac:spMkLst>
            <pc:docMk/>
            <pc:sldMk cId="1813641491" sldId="536"/>
            <ac:spMk id="3" creationId="{3B80B82E-4054-87CB-980B-D5A2351CFCF0}"/>
          </ac:spMkLst>
        </pc:spChg>
        <pc:spChg chg="add mod">
          <ac:chgData name="Hieu Do" userId="8091c26b-a61d-4e97-addd-a670c191ef7c" providerId="ADAL" clId="{DB3D7A67-D9AD-E748-9964-00356AD485C9}" dt="2023-08-29T05:15:48.490" v="552" actId="1076"/>
          <ac:spMkLst>
            <pc:docMk/>
            <pc:sldMk cId="1813641491" sldId="536"/>
            <ac:spMk id="5" creationId="{DCA8644B-4EC6-3080-C94F-652A2E5B3FE9}"/>
          </ac:spMkLst>
        </pc:spChg>
        <pc:spChg chg="del">
          <ac:chgData name="Hieu Do" userId="8091c26b-a61d-4e97-addd-a670c191ef7c" providerId="ADAL" clId="{DB3D7A67-D9AD-E748-9964-00356AD485C9}" dt="2023-08-29T04:40:15.064" v="132" actId="478"/>
          <ac:spMkLst>
            <pc:docMk/>
            <pc:sldMk cId="1813641491" sldId="536"/>
            <ac:spMk id="6" creationId="{2D2579F6-17AD-92B5-778B-D533433E427F}"/>
          </ac:spMkLst>
        </pc:spChg>
        <pc:spChg chg="del">
          <ac:chgData name="Hieu Do" userId="8091c26b-a61d-4e97-addd-a670c191ef7c" providerId="ADAL" clId="{DB3D7A67-D9AD-E748-9964-00356AD485C9}" dt="2023-08-29T04:40:18.237" v="133" actId="478"/>
          <ac:spMkLst>
            <pc:docMk/>
            <pc:sldMk cId="1813641491" sldId="536"/>
            <ac:spMk id="9" creationId="{F6F99588-BAD2-3921-35E8-0D68490BDEE6}"/>
          </ac:spMkLst>
        </pc:spChg>
        <pc:spChg chg="add mod">
          <ac:chgData name="Hieu Do" userId="8091c26b-a61d-4e97-addd-a670c191ef7c" providerId="ADAL" clId="{DB3D7A67-D9AD-E748-9964-00356AD485C9}" dt="2023-08-29T05:16:28.035" v="554" actId="207"/>
          <ac:spMkLst>
            <pc:docMk/>
            <pc:sldMk cId="1813641491" sldId="536"/>
            <ac:spMk id="10" creationId="{85670CC4-CC82-17D1-6BAB-15081C09859A}"/>
          </ac:spMkLst>
        </pc:spChg>
        <pc:spChg chg="mod">
          <ac:chgData name="Hieu Do" userId="8091c26b-a61d-4e97-addd-a670c191ef7c" providerId="ADAL" clId="{DB3D7A67-D9AD-E748-9964-00356AD485C9}" dt="2023-08-29T04:38:06.140" v="125" actId="1076"/>
          <ac:spMkLst>
            <pc:docMk/>
            <pc:sldMk cId="1813641491" sldId="536"/>
            <ac:spMk id="14" creationId="{00000000-0000-0000-0000-000000000000}"/>
          </ac:spMkLst>
        </pc:spChg>
        <pc:spChg chg="mod">
          <ac:chgData name="Hieu Do" userId="8091c26b-a61d-4e97-addd-a670c191ef7c" providerId="ADAL" clId="{DB3D7A67-D9AD-E748-9964-00356AD485C9}" dt="2023-08-29T05:15:43.454" v="551" actId="1076"/>
          <ac:spMkLst>
            <pc:docMk/>
            <pc:sldMk cId="1813641491" sldId="536"/>
            <ac:spMk id="16" creationId="{8CCA9CB5-CE1E-3E54-FB17-F13047B14CE3}"/>
          </ac:spMkLst>
        </pc:spChg>
        <pc:spChg chg="mod">
          <ac:chgData name="Hieu Do" userId="8091c26b-a61d-4e97-addd-a670c191ef7c" providerId="ADAL" clId="{DB3D7A67-D9AD-E748-9964-00356AD485C9}" dt="2023-08-29T04:42:14.649" v="160" actId="20577"/>
          <ac:spMkLst>
            <pc:docMk/>
            <pc:sldMk cId="1813641491" sldId="536"/>
            <ac:spMk id="17" creationId="{EAC553D5-B516-EC76-14C8-D613CF470835}"/>
          </ac:spMkLst>
        </pc:spChg>
        <pc:spChg chg="del mod">
          <ac:chgData name="Hieu Do" userId="8091c26b-a61d-4e97-addd-a670c191ef7c" providerId="ADAL" clId="{DB3D7A67-D9AD-E748-9964-00356AD485C9}" dt="2023-08-29T04:37:01.878" v="82" actId="478"/>
          <ac:spMkLst>
            <pc:docMk/>
            <pc:sldMk cId="1813641491" sldId="536"/>
            <ac:spMk id="24" creationId="{00000000-0000-0000-0000-000000000000}"/>
          </ac:spMkLst>
        </pc:spChg>
        <pc:grpChg chg="add mod">
          <ac:chgData name="Hieu Do" userId="8091c26b-a61d-4e97-addd-a670c191ef7c" providerId="ADAL" clId="{DB3D7A67-D9AD-E748-9964-00356AD485C9}" dt="2023-08-29T04:40:50.085" v="134"/>
          <ac:grpSpMkLst>
            <pc:docMk/>
            <pc:sldMk cId="1813641491" sldId="536"/>
            <ac:grpSpMk id="11" creationId="{C2EFE3B5-16FA-7C05-5B67-55E3A11C9DE4}"/>
          </ac:grpSpMkLst>
        </pc:grpChg>
        <pc:grpChg chg="mod">
          <ac:chgData name="Hieu Do" userId="8091c26b-a61d-4e97-addd-a670c191ef7c" providerId="ADAL" clId="{DB3D7A67-D9AD-E748-9964-00356AD485C9}" dt="2023-08-29T04:40:50.085" v="134"/>
          <ac:grpSpMkLst>
            <pc:docMk/>
            <pc:sldMk cId="1813641491" sldId="536"/>
            <ac:grpSpMk id="12" creationId="{EFBDE549-9D7B-EEB8-E5DB-9B866E71586B}"/>
          </ac:grpSpMkLst>
        </pc:grpChg>
        <pc:picChg chg="del">
          <ac:chgData name="Hieu Do" userId="8091c26b-a61d-4e97-addd-a670c191ef7c" providerId="ADAL" clId="{DB3D7A67-D9AD-E748-9964-00356AD485C9}" dt="2023-08-29T04:40:11.364" v="130" actId="478"/>
          <ac:picMkLst>
            <pc:docMk/>
            <pc:sldMk cId="1813641491" sldId="536"/>
            <ac:picMk id="7" creationId="{7EAEA94C-FC60-DE2B-0679-2A509713EF1D}"/>
          </ac:picMkLst>
        </pc:picChg>
        <pc:picChg chg="del">
          <ac:chgData name="Hieu Do" userId="8091c26b-a61d-4e97-addd-a670c191ef7c" providerId="ADAL" clId="{DB3D7A67-D9AD-E748-9964-00356AD485C9}" dt="2023-08-29T04:40:12.643" v="131" actId="478"/>
          <ac:picMkLst>
            <pc:docMk/>
            <pc:sldMk cId="1813641491" sldId="536"/>
            <ac:picMk id="8" creationId="{23A952DB-B1B6-EA28-6D0A-6CA521DD79BD}"/>
          </ac:picMkLst>
        </pc:picChg>
        <pc:picChg chg="mod">
          <ac:chgData name="Hieu Do" userId="8091c26b-a61d-4e97-addd-a670c191ef7c" providerId="ADAL" clId="{DB3D7A67-D9AD-E748-9964-00356AD485C9}" dt="2023-08-29T04:40:50.085" v="134"/>
          <ac:picMkLst>
            <pc:docMk/>
            <pc:sldMk cId="1813641491" sldId="536"/>
            <ac:picMk id="13" creationId="{99774F40-F501-89B8-6AFE-5AA43EEE0EF4}"/>
          </ac:picMkLst>
        </pc:picChg>
        <pc:picChg chg="mod">
          <ac:chgData name="Hieu Do" userId="8091c26b-a61d-4e97-addd-a670c191ef7c" providerId="ADAL" clId="{DB3D7A67-D9AD-E748-9964-00356AD485C9}" dt="2023-08-29T04:40:50.085" v="134"/>
          <ac:picMkLst>
            <pc:docMk/>
            <pc:sldMk cId="1813641491" sldId="536"/>
            <ac:picMk id="15" creationId="{44C816F5-7759-C6A5-9390-31EC53429AD1}"/>
          </ac:picMkLst>
        </pc:picChg>
        <pc:picChg chg="mod">
          <ac:chgData name="Hieu Do" userId="8091c26b-a61d-4e97-addd-a670c191ef7c" providerId="ADAL" clId="{DB3D7A67-D9AD-E748-9964-00356AD485C9}" dt="2023-08-29T04:40:50.085" v="134"/>
          <ac:picMkLst>
            <pc:docMk/>
            <pc:sldMk cId="1813641491" sldId="536"/>
            <ac:picMk id="18" creationId="{279B7073-3A35-05A3-FDC4-12E00B7778AE}"/>
          </ac:picMkLst>
        </pc:picChg>
      </pc:sldChg>
      <pc:sldChg chg="addSp delSp modSp mod">
        <pc:chgData name="Hieu Do" userId="8091c26b-a61d-4e97-addd-a670c191ef7c" providerId="ADAL" clId="{DB3D7A67-D9AD-E748-9964-00356AD485C9}" dt="2023-08-29T04:30:09.452" v="3"/>
        <pc:sldMkLst>
          <pc:docMk/>
          <pc:sldMk cId="1815145046" sldId="539"/>
        </pc:sldMkLst>
        <pc:spChg chg="add del mod">
          <ac:chgData name="Hieu Do" userId="8091c26b-a61d-4e97-addd-a670c191ef7c" providerId="ADAL" clId="{DB3D7A67-D9AD-E748-9964-00356AD485C9}" dt="2023-08-29T04:30:09.452" v="3"/>
          <ac:spMkLst>
            <pc:docMk/>
            <pc:sldMk cId="1815145046" sldId="539"/>
            <ac:spMk id="2" creationId="{B1A2F90F-B363-0C93-F7E0-7A1B296A7D73}"/>
          </ac:spMkLst>
        </pc:spChg>
      </pc:sldChg>
      <pc:sldChg chg="modSp del mod">
        <pc:chgData name="Hieu Do" userId="8091c26b-a61d-4e97-addd-a670c191ef7c" providerId="ADAL" clId="{DB3D7A67-D9AD-E748-9964-00356AD485C9}" dt="2023-09-13T07:53:20.843" v="599" actId="2696"/>
        <pc:sldMkLst>
          <pc:docMk/>
          <pc:sldMk cId="2264211348" sldId="545"/>
        </pc:sldMkLst>
        <pc:spChg chg="mod">
          <ac:chgData name="Hieu Do" userId="8091c26b-a61d-4e97-addd-a670c191ef7c" providerId="ADAL" clId="{DB3D7A67-D9AD-E748-9964-00356AD485C9}" dt="2023-09-13T07:31:16.729" v="575" actId="14100"/>
          <ac:spMkLst>
            <pc:docMk/>
            <pc:sldMk cId="2264211348" sldId="545"/>
            <ac:spMk id="6" creationId="{22199937-6F0C-F6F6-32B2-5D6E37C03200}"/>
          </ac:spMkLst>
        </pc:spChg>
        <pc:picChg chg="mod">
          <ac:chgData name="Hieu Do" userId="8091c26b-a61d-4e97-addd-a670c191ef7c" providerId="ADAL" clId="{DB3D7A67-D9AD-E748-9964-00356AD485C9}" dt="2023-09-13T07:31:22.310" v="576" actId="14100"/>
          <ac:picMkLst>
            <pc:docMk/>
            <pc:sldMk cId="2264211348" sldId="545"/>
            <ac:picMk id="7" creationId="{00000000-0000-0000-0000-000000000000}"/>
          </ac:picMkLst>
        </pc:picChg>
      </pc:sldChg>
      <pc:sldChg chg="addSp modSp mod modAnim">
        <pc:chgData name="Hieu Do" userId="8091c26b-a61d-4e97-addd-a670c191ef7c" providerId="ADAL" clId="{DB3D7A67-D9AD-E748-9964-00356AD485C9}" dt="2023-09-13T07:52:58.179" v="598" actId="1036"/>
        <pc:sldMkLst>
          <pc:docMk/>
          <pc:sldMk cId="2716396619" sldId="548"/>
        </pc:sldMkLst>
        <pc:spChg chg="mod">
          <ac:chgData name="Hieu Do" userId="8091c26b-a61d-4e97-addd-a670c191ef7c" providerId="ADAL" clId="{DB3D7A67-D9AD-E748-9964-00356AD485C9}" dt="2023-09-13T07:52:58.179" v="598" actId="1036"/>
          <ac:spMkLst>
            <pc:docMk/>
            <pc:sldMk cId="2716396619" sldId="548"/>
            <ac:spMk id="6" creationId="{00000000-0000-0000-0000-000000000000}"/>
          </ac:spMkLst>
        </pc:spChg>
        <pc:picChg chg="add mod">
          <ac:chgData name="Hieu Do" userId="8091c26b-a61d-4e97-addd-a670c191ef7c" providerId="ADAL" clId="{DB3D7A67-D9AD-E748-9964-00356AD485C9}" dt="2023-09-13T07:52:48.843" v="580" actId="14100"/>
          <ac:picMkLst>
            <pc:docMk/>
            <pc:sldMk cId="2716396619" sldId="548"/>
            <ac:picMk id="2" creationId="{44E7DA47-635E-5371-B238-018B221384D0}"/>
          </ac:picMkLst>
        </pc:picChg>
      </pc:sldChg>
      <pc:sldChg chg="modSp">
        <pc:chgData name="Hieu Do" userId="8091c26b-a61d-4e97-addd-a670c191ef7c" providerId="ADAL" clId="{DB3D7A67-D9AD-E748-9964-00356AD485C9}" dt="2023-09-12T02:43:26.492" v="573" actId="20577"/>
        <pc:sldMkLst>
          <pc:docMk/>
          <pc:sldMk cId="422950634" sldId="587"/>
        </pc:sldMkLst>
        <pc:spChg chg="mod">
          <ac:chgData name="Hieu Do" userId="8091c26b-a61d-4e97-addd-a670c191ef7c" providerId="ADAL" clId="{DB3D7A67-D9AD-E748-9964-00356AD485C9}" dt="2023-09-12T02:43:26.492" v="573" actId="20577"/>
          <ac:spMkLst>
            <pc:docMk/>
            <pc:sldMk cId="422950634" sldId="587"/>
            <ac:spMk id="2" creationId="{FCD89D32-4DD3-0B01-34CB-BBFD13305DE5}"/>
          </ac:spMkLst>
        </pc:spChg>
      </pc:sldChg>
      <pc:sldChg chg="add">
        <pc:chgData name="Hieu Do" userId="8091c26b-a61d-4e97-addd-a670c191ef7c" providerId="ADAL" clId="{DB3D7A67-D9AD-E748-9964-00356AD485C9}" dt="2023-08-29T03:26:05.618" v="0" actId="2890"/>
        <pc:sldMkLst>
          <pc:docMk/>
          <pc:sldMk cId="928443531" sldId="601"/>
        </pc:sldMkLst>
      </pc:sldChg>
    </pc:docChg>
  </pc:docChgLst>
  <pc:docChgLst>
    <pc:chgData name="Hieu Do" userId="8091c26b-a61d-4e97-addd-a670c191ef7c" providerId="ADAL" clId="{FB1BA169-A7EE-F74F-8895-14893B3C72AA}"/>
    <pc:docChg chg="modSld">
      <pc:chgData name="Hieu Do" userId="8091c26b-a61d-4e97-addd-a670c191ef7c" providerId="ADAL" clId="{FB1BA169-A7EE-F74F-8895-14893B3C72AA}" dt="2023-07-18T11:29:28.512" v="5" actId="1076"/>
      <pc:docMkLst>
        <pc:docMk/>
      </pc:docMkLst>
      <pc:sldChg chg="addSp delSp modSp mod modAnim">
        <pc:chgData name="Hieu Do" userId="8091c26b-a61d-4e97-addd-a670c191ef7c" providerId="ADAL" clId="{FB1BA169-A7EE-F74F-8895-14893B3C72AA}" dt="2023-07-18T11:29:28.512" v="5" actId="1076"/>
        <pc:sldMkLst>
          <pc:docMk/>
          <pc:sldMk cId="3941684706" sldId="578"/>
        </pc:sldMkLst>
        <pc:picChg chg="add mod">
          <ac:chgData name="Hieu Do" userId="8091c26b-a61d-4e97-addd-a670c191ef7c" providerId="ADAL" clId="{FB1BA169-A7EE-F74F-8895-14893B3C72AA}" dt="2023-07-18T11:29:28.512" v="5" actId="1076"/>
          <ac:picMkLst>
            <pc:docMk/>
            <pc:sldMk cId="3941684706" sldId="578"/>
            <ac:picMk id="2" creationId="{67BCCE3E-D898-00FD-098B-4B1AE1873DA8}"/>
          </ac:picMkLst>
        </pc:picChg>
        <pc:picChg chg="del">
          <ac:chgData name="Hieu Do" userId="8091c26b-a61d-4e97-addd-a670c191ef7c" providerId="ADAL" clId="{FB1BA169-A7EE-F74F-8895-14893B3C72AA}" dt="2023-07-18T11:26:32.191" v="0" actId="478"/>
          <ac:picMkLst>
            <pc:docMk/>
            <pc:sldMk cId="3941684706" sldId="578"/>
            <ac:picMk id="6" creationId="{E9D66EBB-45A9-935E-DDCE-19948D6C42CD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604884-4EF0-45E9-A9CF-A04BD9C79C4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A29A517C-0020-4A60-B10B-6B4C8A7D3D6D}">
      <dgm:prSet phldrT="[Text]" custT="1"/>
      <dgm:spPr/>
      <dgm:t>
        <a:bodyPr/>
        <a:lstStyle/>
        <a:p>
          <a:r>
            <a:rPr lang="en-US" sz="1000" b="1" dirty="0"/>
            <a:t>Dalton   1983</a:t>
          </a:r>
        </a:p>
      </dgm:t>
    </dgm:pt>
    <dgm:pt modelId="{51B0AE12-1F8F-47C9-8EB2-3350345B4F54}" type="parTrans" cxnId="{EE6600DF-767D-40F7-9D37-78948EC6E280}">
      <dgm:prSet/>
      <dgm:spPr/>
      <dgm:t>
        <a:bodyPr/>
        <a:lstStyle/>
        <a:p>
          <a:endParaRPr lang="en-US" sz="1000"/>
        </a:p>
      </dgm:t>
    </dgm:pt>
    <dgm:pt modelId="{57C66EB2-96E8-44AB-9CCC-6BDB2518F0D1}" type="sibTrans" cxnId="{EE6600DF-767D-40F7-9D37-78948EC6E280}">
      <dgm:prSet/>
      <dgm:spPr/>
      <dgm:t>
        <a:bodyPr/>
        <a:lstStyle/>
        <a:p>
          <a:endParaRPr lang="en-US" sz="1000"/>
        </a:p>
      </dgm:t>
    </dgm:pt>
    <dgm:pt modelId="{F8045253-2EBC-4608-9430-6ABD9B684E5D}">
      <dgm:prSet phldrT="[Text]" custT="1"/>
      <dgm:spPr/>
      <dgm:t>
        <a:bodyPr/>
        <a:lstStyle/>
        <a:p>
          <a:r>
            <a:rPr lang="en-US" sz="1000" b="1" dirty="0"/>
            <a:t>Thompson 1904</a:t>
          </a:r>
        </a:p>
      </dgm:t>
    </dgm:pt>
    <dgm:pt modelId="{C73BC1CB-2046-4668-B8C5-45CDA84B55AD}" type="parTrans" cxnId="{E1D87328-DEE9-49C8-9952-F3CC30DF5F84}">
      <dgm:prSet/>
      <dgm:spPr/>
      <dgm:t>
        <a:bodyPr/>
        <a:lstStyle/>
        <a:p>
          <a:endParaRPr lang="en-US" sz="1000"/>
        </a:p>
      </dgm:t>
    </dgm:pt>
    <dgm:pt modelId="{D5918561-798A-4996-AE58-2A76EC3BC109}" type="sibTrans" cxnId="{E1D87328-DEE9-49C8-9952-F3CC30DF5F84}">
      <dgm:prSet/>
      <dgm:spPr/>
      <dgm:t>
        <a:bodyPr/>
        <a:lstStyle/>
        <a:p>
          <a:endParaRPr lang="en-US" sz="1000"/>
        </a:p>
      </dgm:t>
    </dgm:pt>
    <dgm:pt modelId="{6020F2F5-18D7-485C-AB4F-5C4FD6914039}">
      <dgm:prSet phldrT="[Text]" custT="1"/>
      <dgm:spPr/>
      <dgm:t>
        <a:bodyPr/>
        <a:lstStyle/>
        <a:p>
          <a:r>
            <a:rPr lang="en-US" sz="1000" b="1" dirty="0"/>
            <a:t>Rutherford 1911</a:t>
          </a:r>
        </a:p>
      </dgm:t>
    </dgm:pt>
    <dgm:pt modelId="{FF1DA4F6-AE5B-4436-A116-882E9FD2A7DF}" type="parTrans" cxnId="{02BD8332-4BF4-4A62-A966-B1EC231F5C99}">
      <dgm:prSet/>
      <dgm:spPr/>
      <dgm:t>
        <a:bodyPr/>
        <a:lstStyle/>
        <a:p>
          <a:endParaRPr lang="en-US" sz="1000"/>
        </a:p>
      </dgm:t>
    </dgm:pt>
    <dgm:pt modelId="{1C6858DA-A9A6-4994-8A6E-70A602C94EDE}" type="sibTrans" cxnId="{02BD8332-4BF4-4A62-A966-B1EC231F5C99}">
      <dgm:prSet/>
      <dgm:spPr/>
      <dgm:t>
        <a:bodyPr/>
        <a:lstStyle/>
        <a:p>
          <a:endParaRPr lang="en-US" sz="1000"/>
        </a:p>
      </dgm:t>
    </dgm:pt>
    <dgm:pt modelId="{EE24A3D2-9C18-4042-8590-2C365F200BFE}">
      <dgm:prSet phldrT="[Text]" custT="1"/>
      <dgm:spPr/>
      <dgm:t>
        <a:bodyPr/>
        <a:lstStyle/>
        <a:p>
          <a:r>
            <a:rPr lang="en-US" sz="1000" b="1" dirty="0"/>
            <a:t>Bohr       1913</a:t>
          </a:r>
        </a:p>
      </dgm:t>
    </dgm:pt>
    <dgm:pt modelId="{1C84C4D4-F963-44ED-A688-E89B6A7A1A55}" type="parTrans" cxnId="{574C37FD-7E94-48E2-B476-0E75D3BD0A1E}">
      <dgm:prSet/>
      <dgm:spPr/>
      <dgm:t>
        <a:bodyPr/>
        <a:lstStyle/>
        <a:p>
          <a:endParaRPr lang="en-US" sz="1000"/>
        </a:p>
      </dgm:t>
    </dgm:pt>
    <dgm:pt modelId="{DFFF3460-F092-4949-A5AD-1276EB75BBE2}" type="sibTrans" cxnId="{574C37FD-7E94-48E2-B476-0E75D3BD0A1E}">
      <dgm:prSet/>
      <dgm:spPr/>
      <dgm:t>
        <a:bodyPr/>
        <a:lstStyle/>
        <a:p>
          <a:endParaRPr lang="en-US" sz="1000"/>
        </a:p>
      </dgm:t>
    </dgm:pt>
    <dgm:pt modelId="{1BB58555-D986-43A9-A1E6-CA3839FEB39F}">
      <dgm:prSet phldrT="[Text]" custT="1"/>
      <dgm:spPr/>
      <dgm:t>
        <a:bodyPr/>
        <a:lstStyle/>
        <a:p>
          <a:r>
            <a:rPr lang="en-US" sz="1000" b="1" dirty="0"/>
            <a:t>Schrodinger 1926</a:t>
          </a:r>
        </a:p>
      </dgm:t>
    </dgm:pt>
    <dgm:pt modelId="{CB4A5D08-BC0F-4518-B390-B3E495E7402C}" type="parTrans" cxnId="{20D8E056-ED0D-4FEC-8724-F76E9B9425DF}">
      <dgm:prSet/>
      <dgm:spPr/>
      <dgm:t>
        <a:bodyPr/>
        <a:lstStyle/>
        <a:p>
          <a:endParaRPr lang="en-US" sz="1000"/>
        </a:p>
      </dgm:t>
    </dgm:pt>
    <dgm:pt modelId="{D842855B-FA24-4067-944D-3B81E466B21B}" type="sibTrans" cxnId="{20D8E056-ED0D-4FEC-8724-F76E9B9425DF}">
      <dgm:prSet/>
      <dgm:spPr/>
      <dgm:t>
        <a:bodyPr/>
        <a:lstStyle/>
        <a:p>
          <a:endParaRPr lang="en-US" sz="1000"/>
        </a:p>
      </dgm:t>
    </dgm:pt>
    <dgm:pt modelId="{55FB9EFF-43AF-4FD6-8D91-3CBC27C7BDBE}" type="pres">
      <dgm:prSet presAssocID="{BE604884-4EF0-45E9-A9CF-A04BD9C79C45}" presName="Name0" presStyleCnt="0">
        <dgm:presLayoutVars>
          <dgm:dir/>
          <dgm:animLvl val="lvl"/>
          <dgm:resizeHandles val="exact"/>
        </dgm:presLayoutVars>
      </dgm:prSet>
      <dgm:spPr/>
    </dgm:pt>
    <dgm:pt modelId="{32EF1698-A5CA-40B1-8098-C5548CA0ACD5}" type="pres">
      <dgm:prSet presAssocID="{A29A517C-0020-4A60-B10B-6B4C8A7D3D6D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75D46A-A64C-49B4-A8E0-A4E9C1CF4BB1}" type="pres">
      <dgm:prSet presAssocID="{57C66EB2-96E8-44AB-9CCC-6BDB2518F0D1}" presName="parTxOnlySpace" presStyleCnt="0"/>
      <dgm:spPr/>
    </dgm:pt>
    <dgm:pt modelId="{CA071D9C-5A72-4A12-8090-4873BD8344E1}" type="pres">
      <dgm:prSet presAssocID="{F8045253-2EBC-4608-9430-6ABD9B684E5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295019-50F7-4C69-87A4-DBC0D6D59C3E}" type="pres">
      <dgm:prSet presAssocID="{D5918561-798A-4996-AE58-2A76EC3BC109}" presName="parTxOnlySpace" presStyleCnt="0"/>
      <dgm:spPr/>
    </dgm:pt>
    <dgm:pt modelId="{137ACDC8-D503-40EA-93C7-101444AE43E6}" type="pres">
      <dgm:prSet presAssocID="{6020F2F5-18D7-485C-AB4F-5C4FD691403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66F337-2652-4C7E-B578-672C595F7E69}" type="pres">
      <dgm:prSet presAssocID="{1C6858DA-A9A6-4994-8A6E-70A602C94EDE}" presName="parTxOnlySpace" presStyleCnt="0"/>
      <dgm:spPr/>
    </dgm:pt>
    <dgm:pt modelId="{B62C78FC-A63E-4E93-9C52-85E0CA0DF36B}" type="pres">
      <dgm:prSet presAssocID="{EE24A3D2-9C18-4042-8590-2C365F200BFE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D2F27B-3104-4F19-9B9E-B6A284E84997}" type="pres">
      <dgm:prSet presAssocID="{DFFF3460-F092-4949-A5AD-1276EB75BBE2}" presName="parTxOnlySpace" presStyleCnt="0"/>
      <dgm:spPr/>
    </dgm:pt>
    <dgm:pt modelId="{6E61CAAE-5567-469B-B8B9-01DD5A9DBA04}" type="pres">
      <dgm:prSet presAssocID="{1BB58555-D986-43A9-A1E6-CA3839FEB39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74C37FD-7E94-48E2-B476-0E75D3BD0A1E}" srcId="{BE604884-4EF0-45E9-A9CF-A04BD9C79C45}" destId="{EE24A3D2-9C18-4042-8590-2C365F200BFE}" srcOrd="3" destOrd="0" parTransId="{1C84C4D4-F963-44ED-A688-E89B6A7A1A55}" sibTransId="{DFFF3460-F092-4949-A5AD-1276EB75BBE2}"/>
    <dgm:cxn modelId="{02BD8332-4BF4-4A62-A966-B1EC231F5C99}" srcId="{BE604884-4EF0-45E9-A9CF-A04BD9C79C45}" destId="{6020F2F5-18D7-485C-AB4F-5C4FD6914039}" srcOrd="2" destOrd="0" parTransId="{FF1DA4F6-AE5B-4436-A116-882E9FD2A7DF}" sibTransId="{1C6858DA-A9A6-4994-8A6E-70A602C94EDE}"/>
    <dgm:cxn modelId="{49698B9D-54D6-4B86-9E6F-16306A9037A8}" type="presOf" srcId="{F8045253-2EBC-4608-9430-6ABD9B684E5D}" destId="{CA071D9C-5A72-4A12-8090-4873BD8344E1}" srcOrd="0" destOrd="0" presId="urn:microsoft.com/office/officeart/2005/8/layout/chevron1"/>
    <dgm:cxn modelId="{7D0B9ED6-5DEC-402C-B2F7-4815744FC885}" type="presOf" srcId="{A29A517C-0020-4A60-B10B-6B4C8A7D3D6D}" destId="{32EF1698-A5CA-40B1-8098-C5548CA0ACD5}" srcOrd="0" destOrd="0" presId="urn:microsoft.com/office/officeart/2005/8/layout/chevron1"/>
    <dgm:cxn modelId="{EE6600DF-767D-40F7-9D37-78948EC6E280}" srcId="{BE604884-4EF0-45E9-A9CF-A04BD9C79C45}" destId="{A29A517C-0020-4A60-B10B-6B4C8A7D3D6D}" srcOrd="0" destOrd="0" parTransId="{51B0AE12-1F8F-47C9-8EB2-3350345B4F54}" sibTransId="{57C66EB2-96E8-44AB-9CCC-6BDB2518F0D1}"/>
    <dgm:cxn modelId="{1B30FC1E-B0FB-43D9-A16D-B7B344B15ED2}" type="presOf" srcId="{1BB58555-D986-43A9-A1E6-CA3839FEB39F}" destId="{6E61CAAE-5567-469B-B8B9-01DD5A9DBA04}" srcOrd="0" destOrd="0" presId="urn:microsoft.com/office/officeart/2005/8/layout/chevron1"/>
    <dgm:cxn modelId="{FF2B6880-2C79-4697-8867-5240EE84C33E}" type="presOf" srcId="{EE24A3D2-9C18-4042-8590-2C365F200BFE}" destId="{B62C78FC-A63E-4E93-9C52-85E0CA0DF36B}" srcOrd="0" destOrd="0" presId="urn:microsoft.com/office/officeart/2005/8/layout/chevron1"/>
    <dgm:cxn modelId="{20D8E056-ED0D-4FEC-8724-F76E9B9425DF}" srcId="{BE604884-4EF0-45E9-A9CF-A04BD9C79C45}" destId="{1BB58555-D986-43A9-A1E6-CA3839FEB39F}" srcOrd="4" destOrd="0" parTransId="{CB4A5D08-BC0F-4518-B390-B3E495E7402C}" sibTransId="{D842855B-FA24-4067-944D-3B81E466B21B}"/>
    <dgm:cxn modelId="{7A51E775-09E9-45E3-BB52-95F0DBF6EAA8}" type="presOf" srcId="{BE604884-4EF0-45E9-A9CF-A04BD9C79C45}" destId="{55FB9EFF-43AF-4FD6-8D91-3CBC27C7BDBE}" srcOrd="0" destOrd="0" presId="urn:microsoft.com/office/officeart/2005/8/layout/chevron1"/>
    <dgm:cxn modelId="{E1D87328-DEE9-49C8-9952-F3CC30DF5F84}" srcId="{BE604884-4EF0-45E9-A9CF-A04BD9C79C45}" destId="{F8045253-2EBC-4608-9430-6ABD9B684E5D}" srcOrd="1" destOrd="0" parTransId="{C73BC1CB-2046-4668-B8C5-45CDA84B55AD}" sibTransId="{D5918561-798A-4996-AE58-2A76EC3BC109}"/>
    <dgm:cxn modelId="{C1354DEE-3C8E-4731-87B5-E5C139BFB274}" type="presOf" srcId="{6020F2F5-18D7-485C-AB4F-5C4FD6914039}" destId="{137ACDC8-D503-40EA-93C7-101444AE43E6}" srcOrd="0" destOrd="0" presId="urn:microsoft.com/office/officeart/2005/8/layout/chevron1"/>
    <dgm:cxn modelId="{8147F506-FFF5-4B43-8666-647BD48306EF}" type="presParOf" srcId="{55FB9EFF-43AF-4FD6-8D91-3CBC27C7BDBE}" destId="{32EF1698-A5CA-40B1-8098-C5548CA0ACD5}" srcOrd="0" destOrd="0" presId="urn:microsoft.com/office/officeart/2005/8/layout/chevron1"/>
    <dgm:cxn modelId="{3A98EE30-1E41-4CFE-BC34-42F017C3A09B}" type="presParOf" srcId="{55FB9EFF-43AF-4FD6-8D91-3CBC27C7BDBE}" destId="{9775D46A-A64C-49B4-A8E0-A4E9C1CF4BB1}" srcOrd="1" destOrd="0" presId="urn:microsoft.com/office/officeart/2005/8/layout/chevron1"/>
    <dgm:cxn modelId="{C2DB2CC9-90FE-41D4-8D76-C63C06AA24BD}" type="presParOf" srcId="{55FB9EFF-43AF-4FD6-8D91-3CBC27C7BDBE}" destId="{CA071D9C-5A72-4A12-8090-4873BD8344E1}" srcOrd="2" destOrd="0" presId="urn:microsoft.com/office/officeart/2005/8/layout/chevron1"/>
    <dgm:cxn modelId="{44A7D665-5515-4F6C-A509-44E3A7405FE3}" type="presParOf" srcId="{55FB9EFF-43AF-4FD6-8D91-3CBC27C7BDBE}" destId="{77295019-50F7-4C69-87A4-DBC0D6D59C3E}" srcOrd="3" destOrd="0" presId="urn:microsoft.com/office/officeart/2005/8/layout/chevron1"/>
    <dgm:cxn modelId="{7B42111F-6B30-47BE-A48E-B6E2F9AA0608}" type="presParOf" srcId="{55FB9EFF-43AF-4FD6-8D91-3CBC27C7BDBE}" destId="{137ACDC8-D503-40EA-93C7-101444AE43E6}" srcOrd="4" destOrd="0" presId="urn:microsoft.com/office/officeart/2005/8/layout/chevron1"/>
    <dgm:cxn modelId="{18791E7B-DF53-4DB3-9EA2-26B92F6763B9}" type="presParOf" srcId="{55FB9EFF-43AF-4FD6-8D91-3CBC27C7BDBE}" destId="{4666F337-2652-4C7E-B578-672C595F7E69}" srcOrd="5" destOrd="0" presId="urn:microsoft.com/office/officeart/2005/8/layout/chevron1"/>
    <dgm:cxn modelId="{F389F5DF-4F37-4B58-BFD6-A73F8644EAA3}" type="presParOf" srcId="{55FB9EFF-43AF-4FD6-8D91-3CBC27C7BDBE}" destId="{B62C78FC-A63E-4E93-9C52-85E0CA0DF36B}" srcOrd="6" destOrd="0" presId="urn:microsoft.com/office/officeart/2005/8/layout/chevron1"/>
    <dgm:cxn modelId="{6ECF87AC-0E15-4AEE-B31F-1EAF158462AB}" type="presParOf" srcId="{55FB9EFF-43AF-4FD6-8D91-3CBC27C7BDBE}" destId="{58D2F27B-3104-4F19-9B9E-B6A284E84997}" srcOrd="7" destOrd="0" presId="urn:microsoft.com/office/officeart/2005/8/layout/chevron1"/>
    <dgm:cxn modelId="{5CE04939-D4ED-44CB-BF49-932D2BCD2285}" type="presParOf" srcId="{55FB9EFF-43AF-4FD6-8D91-3CBC27C7BDBE}" destId="{6E61CAAE-5567-469B-B8B9-01DD5A9DBA0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604884-4EF0-45E9-A9CF-A04BD9C79C4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A29A517C-0020-4A60-B10B-6B4C8A7D3D6D}">
      <dgm:prSet phldrT="[Text]" custT="1"/>
      <dgm:spPr/>
      <dgm:t>
        <a:bodyPr/>
        <a:lstStyle/>
        <a:p>
          <a:r>
            <a:rPr lang="en-US" sz="1000" b="1" dirty="0"/>
            <a:t>Dalton   1983</a:t>
          </a:r>
        </a:p>
      </dgm:t>
    </dgm:pt>
    <dgm:pt modelId="{51B0AE12-1F8F-47C9-8EB2-3350345B4F54}" type="parTrans" cxnId="{EE6600DF-767D-40F7-9D37-78948EC6E280}">
      <dgm:prSet/>
      <dgm:spPr/>
      <dgm:t>
        <a:bodyPr/>
        <a:lstStyle/>
        <a:p>
          <a:endParaRPr lang="en-US" sz="1000"/>
        </a:p>
      </dgm:t>
    </dgm:pt>
    <dgm:pt modelId="{57C66EB2-96E8-44AB-9CCC-6BDB2518F0D1}" type="sibTrans" cxnId="{EE6600DF-767D-40F7-9D37-78948EC6E280}">
      <dgm:prSet/>
      <dgm:spPr/>
      <dgm:t>
        <a:bodyPr/>
        <a:lstStyle/>
        <a:p>
          <a:endParaRPr lang="en-US" sz="1000"/>
        </a:p>
      </dgm:t>
    </dgm:pt>
    <dgm:pt modelId="{F8045253-2EBC-4608-9430-6ABD9B684E5D}">
      <dgm:prSet phldrT="[Text]" custT="1"/>
      <dgm:spPr/>
      <dgm:t>
        <a:bodyPr/>
        <a:lstStyle/>
        <a:p>
          <a:r>
            <a:rPr lang="en-US" sz="1000" b="1" dirty="0"/>
            <a:t>Thompson 1904</a:t>
          </a:r>
        </a:p>
      </dgm:t>
    </dgm:pt>
    <dgm:pt modelId="{C73BC1CB-2046-4668-B8C5-45CDA84B55AD}" type="parTrans" cxnId="{E1D87328-DEE9-49C8-9952-F3CC30DF5F84}">
      <dgm:prSet/>
      <dgm:spPr/>
      <dgm:t>
        <a:bodyPr/>
        <a:lstStyle/>
        <a:p>
          <a:endParaRPr lang="en-US" sz="1000"/>
        </a:p>
      </dgm:t>
    </dgm:pt>
    <dgm:pt modelId="{D5918561-798A-4996-AE58-2A76EC3BC109}" type="sibTrans" cxnId="{E1D87328-DEE9-49C8-9952-F3CC30DF5F84}">
      <dgm:prSet/>
      <dgm:spPr/>
      <dgm:t>
        <a:bodyPr/>
        <a:lstStyle/>
        <a:p>
          <a:endParaRPr lang="en-US" sz="1000"/>
        </a:p>
      </dgm:t>
    </dgm:pt>
    <dgm:pt modelId="{6020F2F5-18D7-485C-AB4F-5C4FD6914039}">
      <dgm:prSet phldrT="[Text]" custT="1"/>
      <dgm:spPr/>
      <dgm:t>
        <a:bodyPr/>
        <a:lstStyle/>
        <a:p>
          <a:r>
            <a:rPr lang="en-US" sz="1000" b="1" dirty="0"/>
            <a:t>Rutherford 1911</a:t>
          </a:r>
        </a:p>
      </dgm:t>
    </dgm:pt>
    <dgm:pt modelId="{FF1DA4F6-AE5B-4436-A116-882E9FD2A7DF}" type="parTrans" cxnId="{02BD8332-4BF4-4A62-A966-B1EC231F5C99}">
      <dgm:prSet/>
      <dgm:spPr/>
      <dgm:t>
        <a:bodyPr/>
        <a:lstStyle/>
        <a:p>
          <a:endParaRPr lang="en-US" sz="1000"/>
        </a:p>
      </dgm:t>
    </dgm:pt>
    <dgm:pt modelId="{1C6858DA-A9A6-4994-8A6E-70A602C94EDE}" type="sibTrans" cxnId="{02BD8332-4BF4-4A62-A966-B1EC231F5C99}">
      <dgm:prSet/>
      <dgm:spPr/>
      <dgm:t>
        <a:bodyPr/>
        <a:lstStyle/>
        <a:p>
          <a:endParaRPr lang="en-US" sz="1000"/>
        </a:p>
      </dgm:t>
    </dgm:pt>
    <dgm:pt modelId="{EE24A3D2-9C18-4042-8590-2C365F200BFE}">
      <dgm:prSet phldrT="[Text]" custT="1"/>
      <dgm:spPr/>
      <dgm:t>
        <a:bodyPr/>
        <a:lstStyle/>
        <a:p>
          <a:r>
            <a:rPr lang="en-US" sz="1000" b="1" dirty="0"/>
            <a:t>Bohr       1913</a:t>
          </a:r>
        </a:p>
      </dgm:t>
    </dgm:pt>
    <dgm:pt modelId="{1C84C4D4-F963-44ED-A688-E89B6A7A1A55}" type="parTrans" cxnId="{574C37FD-7E94-48E2-B476-0E75D3BD0A1E}">
      <dgm:prSet/>
      <dgm:spPr/>
      <dgm:t>
        <a:bodyPr/>
        <a:lstStyle/>
        <a:p>
          <a:endParaRPr lang="en-US" sz="1000"/>
        </a:p>
      </dgm:t>
    </dgm:pt>
    <dgm:pt modelId="{DFFF3460-F092-4949-A5AD-1276EB75BBE2}" type="sibTrans" cxnId="{574C37FD-7E94-48E2-B476-0E75D3BD0A1E}">
      <dgm:prSet/>
      <dgm:spPr/>
      <dgm:t>
        <a:bodyPr/>
        <a:lstStyle/>
        <a:p>
          <a:endParaRPr lang="en-US" sz="1000"/>
        </a:p>
      </dgm:t>
    </dgm:pt>
    <dgm:pt modelId="{1BB58555-D986-43A9-A1E6-CA3839FEB39F}">
      <dgm:prSet phldrT="[Text]" custT="1"/>
      <dgm:spPr/>
      <dgm:t>
        <a:bodyPr/>
        <a:lstStyle/>
        <a:p>
          <a:r>
            <a:rPr lang="en-US" sz="1000" b="1" dirty="0"/>
            <a:t>Schrodinger 1926</a:t>
          </a:r>
        </a:p>
      </dgm:t>
    </dgm:pt>
    <dgm:pt modelId="{CB4A5D08-BC0F-4518-B390-B3E495E7402C}" type="parTrans" cxnId="{20D8E056-ED0D-4FEC-8724-F76E9B9425DF}">
      <dgm:prSet/>
      <dgm:spPr/>
      <dgm:t>
        <a:bodyPr/>
        <a:lstStyle/>
        <a:p>
          <a:endParaRPr lang="en-US" sz="1000"/>
        </a:p>
      </dgm:t>
    </dgm:pt>
    <dgm:pt modelId="{D842855B-FA24-4067-944D-3B81E466B21B}" type="sibTrans" cxnId="{20D8E056-ED0D-4FEC-8724-F76E9B9425DF}">
      <dgm:prSet/>
      <dgm:spPr/>
      <dgm:t>
        <a:bodyPr/>
        <a:lstStyle/>
        <a:p>
          <a:endParaRPr lang="en-US" sz="1000"/>
        </a:p>
      </dgm:t>
    </dgm:pt>
    <dgm:pt modelId="{55FB9EFF-43AF-4FD6-8D91-3CBC27C7BDBE}" type="pres">
      <dgm:prSet presAssocID="{BE604884-4EF0-45E9-A9CF-A04BD9C79C45}" presName="Name0" presStyleCnt="0">
        <dgm:presLayoutVars>
          <dgm:dir/>
          <dgm:animLvl val="lvl"/>
          <dgm:resizeHandles val="exact"/>
        </dgm:presLayoutVars>
      </dgm:prSet>
      <dgm:spPr/>
    </dgm:pt>
    <dgm:pt modelId="{32EF1698-A5CA-40B1-8098-C5548CA0ACD5}" type="pres">
      <dgm:prSet presAssocID="{A29A517C-0020-4A60-B10B-6B4C8A7D3D6D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75D46A-A64C-49B4-A8E0-A4E9C1CF4BB1}" type="pres">
      <dgm:prSet presAssocID="{57C66EB2-96E8-44AB-9CCC-6BDB2518F0D1}" presName="parTxOnlySpace" presStyleCnt="0"/>
      <dgm:spPr/>
    </dgm:pt>
    <dgm:pt modelId="{CA071D9C-5A72-4A12-8090-4873BD8344E1}" type="pres">
      <dgm:prSet presAssocID="{F8045253-2EBC-4608-9430-6ABD9B684E5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295019-50F7-4C69-87A4-DBC0D6D59C3E}" type="pres">
      <dgm:prSet presAssocID="{D5918561-798A-4996-AE58-2A76EC3BC109}" presName="parTxOnlySpace" presStyleCnt="0"/>
      <dgm:spPr/>
    </dgm:pt>
    <dgm:pt modelId="{137ACDC8-D503-40EA-93C7-101444AE43E6}" type="pres">
      <dgm:prSet presAssocID="{6020F2F5-18D7-485C-AB4F-5C4FD691403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66F337-2652-4C7E-B578-672C595F7E69}" type="pres">
      <dgm:prSet presAssocID="{1C6858DA-A9A6-4994-8A6E-70A602C94EDE}" presName="parTxOnlySpace" presStyleCnt="0"/>
      <dgm:spPr/>
    </dgm:pt>
    <dgm:pt modelId="{B62C78FC-A63E-4E93-9C52-85E0CA0DF36B}" type="pres">
      <dgm:prSet presAssocID="{EE24A3D2-9C18-4042-8590-2C365F200BFE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D2F27B-3104-4F19-9B9E-B6A284E84997}" type="pres">
      <dgm:prSet presAssocID="{DFFF3460-F092-4949-A5AD-1276EB75BBE2}" presName="parTxOnlySpace" presStyleCnt="0"/>
      <dgm:spPr/>
    </dgm:pt>
    <dgm:pt modelId="{6E61CAAE-5567-469B-B8B9-01DD5A9DBA04}" type="pres">
      <dgm:prSet presAssocID="{1BB58555-D986-43A9-A1E6-CA3839FEB39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2BD8332-4BF4-4A62-A966-B1EC231F5C99}" srcId="{BE604884-4EF0-45E9-A9CF-A04BD9C79C45}" destId="{6020F2F5-18D7-485C-AB4F-5C4FD6914039}" srcOrd="2" destOrd="0" parTransId="{FF1DA4F6-AE5B-4436-A116-882E9FD2A7DF}" sibTransId="{1C6858DA-A9A6-4994-8A6E-70A602C94EDE}"/>
    <dgm:cxn modelId="{CCBACECE-A850-4015-9E00-77959F0C14F9}" type="presOf" srcId="{1BB58555-D986-43A9-A1E6-CA3839FEB39F}" destId="{6E61CAAE-5567-469B-B8B9-01DD5A9DBA04}" srcOrd="0" destOrd="0" presId="urn:microsoft.com/office/officeart/2005/8/layout/chevron1"/>
    <dgm:cxn modelId="{13F86384-B2B8-430B-BCCD-52DAD1C1817B}" type="presOf" srcId="{6020F2F5-18D7-485C-AB4F-5C4FD6914039}" destId="{137ACDC8-D503-40EA-93C7-101444AE43E6}" srcOrd="0" destOrd="0" presId="urn:microsoft.com/office/officeart/2005/8/layout/chevron1"/>
    <dgm:cxn modelId="{EE6600DF-767D-40F7-9D37-78948EC6E280}" srcId="{BE604884-4EF0-45E9-A9CF-A04BD9C79C45}" destId="{A29A517C-0020-4A60-B10B-6B4C8A7D3D6D}" srcOrd="0" destOrd="0" parTransId="{51B0AE12-1F8F-47C9-8EB2-3350345B4F54}" sibTransId="{57C66EB2-96E8-44AB-9CCC-6BDB2518F0D1}"/>
    <dgm:cxn modelId="{E1D87328-DEE9-49C8-9952-F3CC30DF5F84}" srcId="{BE604884-4EF0-45E9-A9CF-A04BD9C79C45}" destId="{F8045253-2EBC-4608-9430-6ABD9B684E5D}" srcOrd="1" destOrd="0" parTransId="{C73BC1CB-2046-4668-B8C5-45CDA84B55AD}" sibTransId="{D5918561-798A-4996-AE58-2A76EC3BC109}"/>
    <dgm:cxn modelId="{20D8E056-ED0D-4FEC-8724-F76E9B9425DF}" srcId="{BE604884-4EF0-45E9-A9CF-A04BD9C79C45}" destId="{1BB58555-D986-43A9-A1E6-CA3839FEB39F}" srcOrd="4" destOrd="0" parTransId="{CB4A5D08-BC0F-4518-B390-B3E495E7402C}" sibTransId="{D842855B-FA24-4067-944D-3B81E466B21B}"/>
    <dgm:cxn modelId="{4C3EC871-E26D-4D12-BEAE-6FE02D498FB0}" type="presOf" srcId="{EE24A3D2-9C18-4042-8590-2C365F200BFE}" destId="{B62C78FC-A63E-4E93-9C52-85E0CA0DF36B}" srcOrd="0" destOrd="0" presId="urn:microsoft.com/office/officeart/2005/8/layout/chevron1"/>
    <dgm:cxn modelId="{1872D484-512E-47E1-B494-F1FEB954ECDB}" type="presOf" srcId="{A29A517C-0020-4A60-B10B-6B4C8A7D3D6D}" destId="{32EF1698-A5CA-40B1-8098-C5548CA0ACD5}" srcOrd="0" destOrd="0" presId="urn:microsoft.com/office/officeart/2005/8/layout/chevron1"/>
    <dgm:cxn modelId="{09CBCF15-2A87-43DF-BDD0-EBE441483F2C}" type="presOf" srcId="{F8045253-2EBC-4608-9430-6ABD9B684E5D}" destId="{CA071D9C-5A72-4A12-8090-4873BD8344E1}" srcOrd="0" destOrd="0" presId="urn:microsoft.com/office/officeart/2005/8/layout/chevron1"/>
    <dgm:cxn modelId="{4A1687D1-B732-4B78-BCCA-683BDE57FB7D}" type="presOf" srcId="{BE604884-4EF0-45E9-A9CF-A04BD9C79C45}" destId="{55FB9EFF-43AF-4FD6-8D91-3CBC27C7BDBE}" srcOrd="0" destOrd="0" presId="urn:microsoft.com/office/officeart/2005/8/layout/chevron1"/>
    <dgm:cxn modelId="{574C37FD-7E94-48E2-B476-0E75D3BD0A1E}" srcId="{BE604884-4EF0-45E9-A9CF-A04BD9C79C45}" destId="{EE24A3D2-9C18-4042-8590-2C365F200BFE}" srcOrd="3" destOrd="0" parTransId="{1C84C4D4-F963-44ED-A688-E89B6A7A1A55}" sibTransId="{DFFF3460-F092-4949-A5AD-1276EB75BBE2}"/>
    <dgm:cxn modelId="{727AEE0F-DE96-47B7-AEC1-594B27C6F974}" type="presParOf" srcId="{55FB9EFF-43AF-4FD6-8D91-3CBC27C7BDBE}" destId="{32EF1698-A5CA-40B1-8098-C5548CA0ACD5}" srcOrd="0" destOrd="0" presId="urn:microsoft.com/office/officeart/2005/8/layout/chevron1"/>
    <dgm:cxn modelId="{94C872BA-F804-43C3-94E9-A9B65D29DD38}" type="presParOf" srcId="{55FB9EFF-43AF-4FD6-8D91-3CBC27C7BDBE}" destId="{9775D46A-A64C-49B4-A8E0-A4E9C1CF4BB1}" srcOrd="1" destOrd="0" presId="urn:microsoft.com/office/officeart/2005/8/layout/chevron1"/>
    <dgm:cxn modelId="{65AC766A-A91F-4048-B98E-85E37B28ABA8}" type="presParOf" srcId="{55FB9EFF-43AF-4FD6-8D91-3CBC27C7BDBE}" destId="{CA071D9C-5A72-4A12-8090-4873BD8344E1}" srcOrd="2" destOrd="0" presId="urn:microsoft.com/office/officeart/2005/8/layout/chevron1"/>
    <dgm:cxn modelId="{ED7AFCE5-202F-4A4F-8F83-E4303F535D24}" type="presParOf" srcId="{55FB9EFF-43AF-4FD6-8D91-3CBC27C7BDBE}" destId="{77295019-50F7-4C69-87A4-DBC0D6D59C3E}" srcOrd="3" destOrd="0" presId="urn:microsoft.com/office/officeart/2005/8/layout/chevron1"/>
    <dgm:cxn modelId="{DF3F884B-B620-40B5-83D7-9D03068B9C3D}" type="presParOf" srcId="{55FB9EFF-43AF-4FD6-8D91-3CBC27C7BDBE}" destId="{137ACDC8-D503-40EA-93C7-101444AE43E6}" srcOrd="4" destOrd="0" presId="urn:microsoft.com/office/officeart/2005/8/layout/chevron1"/>
    <dgm:cxn modelId="{D6D0067E-88F9-4B28-8730-D5FF0C6F8C74}" type="presParOf" srcId="{55FB9EFF-43AF-4FD6-8D91-3CBC27C7BDBE}" destId="{4666F337-2652-4C7E-B578-672C595F7E69}" srcOrd="5" destOrd="0" presId="urn:microsoft.com/office/officeart/2005/8/layout/chevron1"/>
    <dgm:cxn modelId="{C16026FA-C3CB-44EE-9026-EC6E0B6FD9CE}" type="presParOf" srcId="{55FB9EFF-43AF-4FD6-8D91-3CBC27C7BDBE}" destId="{B62C78FC-A63E-4E93-9C52-85E0CA0DF36B}" srcOrd="6" destOrd="0" presId="urn:microsoft.com/office/officeart/2005/8/layout/chevron1"/>
    <dgm:cxn modelId="{6629A3EF-99B1-43FA-8518-5CA529BC409F}" type="presParOf" srcId="{55FB9EFF-43AF-4FD6-8D91-3CBC27C7BDBE}" destId="{58D2F27B-3104-4F19-9B9E-B6A284E84997}" srcOrd="7" destOrd="0" presId="urn:microsoft.com/office/officeart/2005/8/layout/chevron1"/>
    <dgm:cxn modelId="{801E5D1E-B8D4-4414-8F9A-E780D808D8B0}" type="presParOf" srcId="{55FB9EFF-43AF-4FD6-8D91-3CBC27C7BDBE}" destId="{6E61CAAE-5567-469B-B8B9-01DD5A9DBA0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E604884-4EF0-45E9-A9CF-A04BD9C79C4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A29A517C-0020-4A60-B10B-6B4C8A7D3D6D}">
      <dgm:prSet phldrT="[Text]" custT="1"/>
      <dgm:spPr/>
      <dgm:t>
        <a:bodyPr/>
        <a:lstStyle/>
        <a:p>
          <a:r>
            <a:rPr lang="en-US" sz="1000" b="1" dirty="0"/>
            <a:t>Dalton   1983</a:t>
          </a:r>
        </a:p>
      </dgm:t>
    </dgm:pt>
    <dgm:pt modelId="{51B0AE12-1F8F-47C9-8EB2-3350345B4F54}" type="parTrans" cxnId="{EE6600DF-767D-40F7-9D37-78948EC6E280}">
      <dgm:prSet/>
      <dgm:spPr/>
      <dgm:t>
        <a:bodyPr/>
        <a:lstStyle/>
        <a:p>
          <a:endParaRPr lang="en-US" sz="1000"/>
        </a:p>
      </dgm:t>
    </dgm:pt>
    <dgm:pt modelId="{57C66EB2-96E8-44AB-9CCC-6BDB2518F0D1}" type="sibTrans" cxnId="{EE6600DF-767D-40F7-9D37-78948EC6E280}">
      <dgm:prSet/>
      <dgm:spPr/>
      <dgm:t>
        <a:bodyPr/>
        <a:lstStyle/>
        <a:p>
          <a:endParaRPr lang="en-US" sz="1000"/>
        </a:p>
      </dgm:t>
    </dgm:pt>
    <dgm:pt modelId="{F8045253-2EBC-4608-9430-6ABD9B684E5D}">
      <dgm:prSet phldrT="[Text]" custT="1"/>
      <dgm:spPr/>
      <dgm:t>
        <a:bodyPr/>
        <a:lstStyle/>
        <a:p>
          <a:r>
            <a:rPr lang="en-US" sz="1000" b="1" dirty="0"/>
            <a:t>Thompson 1904</a:t>
          </a:r>
        </a:p>
      </dgm:t>
    </dgm:pt>
    <dgm:pt modelId="{C73BC1CB-2046-4668-B8C5-45CDA84B55AD}" type="parTrans" cxnId="{E1D87328-DEE9-49C8-9952-F3CC30DF5F84}">
      <dgm:prSet/>
      <dgm:spPr/>
      <dgm:t>
        <a:bodyPr/>
        <a:lstStyle/>
        <a:p>
          <a:endParaRPr lang="en-US" sz="1000"/>
        </a:p>
      </dgm:t>
    </dgm:pt>
    <dgm:pt modelId="{D5918561-798A-4996-AE58-2A76EC3BC109}" type="sibTrans" cxnId="{E1D87328-DEE9-49C8-9952-F3CC30DF5F84}">
      <dgm:prSet/>
      <dgm:spPr/>
      <dgm:t>
        <a:bodyPr/>
        <a:lstStyle/>
        <a:p>
          <a:endParaRPr lang="en-US" sz="1000"/>
        </a:p>
      </dgm:t>
    </dgm:pt>
    <dgm:pt modelId="{6020F2F5-18D7-485C-AB4F-5C4FD6914039}">
      <dgm:prSet phldrT="[Text]" custT="1"/>
      <dgm:spPr/>
      <dgm:t>
        <a:bodyPr/>
        <a:lstStyle/>
        <a:p>
          <a:r>
            <a:rPr lang="en-US" sz="1000" b="1" dirty="0"/>
            <a:t>Rutherford 1911</a:t>
          </a:r>
        </a:p>
      </dgm:t>
    </dgm:pt>
    <dgm:pt modelId="{FF1DA4F6-AE5B-4436-A116-882E9FD2A7DF}" type="parTrans" cxnId="{02BD8332-4BF4-4A62-A966-B1EC231F5C99}">
      <dgm:prSet/>
      <dgm:spPr/>
      <dgm:t>
        <a:bodyPr/>
        <a:lstStyle/>
        <a:p>
          <a:endParaRPr lang="en-US" sz="1000"/>
        </a:p>
      </dgm:t>
    </dgm:pt>
    <dgm:pt modelId="{1C6858DA-A9A6-4994-8A6E-70A602C94EDE}" type="sibTrans" cxnId="{02BD8332-4BF4-4A62-A966-B1EC231F5C99}">
      <dgm:prSet/>
      <dgm:spPr/>
      <dgm:t>
        <a:bodyPr/>
        <a:lstStyle/>
        <a:p>
          <a:endParaRPr lang="en-US" sz="1000"/>
        </a:p>
      </dgm:t>
    </dgm:pt>
    <dgm:pt modelId="{EE24A3D2-9C18-4042-8590-2C365F200BFE}">
      <dgm:prSet phldrT="[Text]" custT="1"/>
      <dgm:spPr/>
      <dgm:t>
        <a:bodyPr/>
        <a:lstStyle/>
        <a:p>
          <a:r>
            <a:rPr lang="en-US" sz="1000" b="1" dirty="0"/>
            <a:t>Bohr       1913</a:t>
          </a:r>
        </a:p>
      </dgm:t>
    </dgm:pt>
    <dgm:pt modelId="{1C84C4D4-F963-44ED-A688-E89B6A7A1A55}" type="parTrans" cxnId="{574C37FD-7E94-48E2-B476-0E75D3BD0A1E}">
      <dgm:prSet/>
      <dgm:spPr/>
      <dgm:t>
        <a:bodyPr/>
        <a:lstStyle/>
        <a:p>
          <a:endParaRPr lang="en-US" sz="1000"/>
        </a:p>
      </dgm:t>
    </dgm:pt>
    <dgm:pt modelId="{DFFF3460-F092-4949-A5AD-1276EB75BBE2}" type="sibTrans" cxnId="{574C37FD-7E94-48E2-B476-0E75D3BD0A1E}">
      <dgm:prSet/>
      <dgm:spPr/>
      <dgm:t>
        <a:bodyPr/>
        <a:lstStyle/>
        <a:p>
          <a:endParaRPr lang="en-US" sz="1000"/>
        </a:p>
      </dgm:t>
    </dgm:pt>
    <dgm:pt modelId="{1BB58555-D986-43A9-A1E6-CA3839FEB39F}">
      <dgm:prSet phldrT="[Text]" custT="1"/>
      <dgm:spPr/>
      <dgm:t>
        <a:bodyPr/>
        <a:lstStyle/>
        <a:p>
          <a:r>
            <a:rPr lang="en-US" sz="1000" b="1" dirty="0"/>
            <a:t>Schrodinger 1926</a:t>
          </a:r>
        </a:p>
      </dgm:t>
    </dgm:pt>
    <dgm:pt modelId="{CB4A5D08-BC0F-4518-B390-B3E495E7402C}" type="parTrans" cxnId="{20D8E056-ED0D-4FEC-8724-F76E9B9425DF}">
      <dgm:prSet/>
      <dgm:spPr/>
      <dgm:t>
        <a:bodyPr/>
        <a:lstStyle/>
        <a:p>
          <a:endParaRPr lang="en-US" sz="1000"/>
        </a:p>
      </dgm:t>
    </dgm:pt>
    <dgm:pt modelId="{D842855B-FA24-4067-944D-3B81E466B21B}" type="sibTrans" cxnId="{20D8E056-ED0D-4FEC-8724-F76E9B9425DF}">
      <dgm:prSet/>
      <dgm:spPr/>
      <dgm:t>
        <a:bodyPr/>
        <a:lstStyle/>
        <a:p>
          <a:endParaRPr lang="en-US" sz="1000"/>
        </a:p>
      </dgm:t>
    </dgm:pt>
    <dgm:pt modelId="{55FB9EFF-43AF-4FD6-8D91-3CBC27C7BDBE}" type="pres">
      <dgm:prSet presAssocID="{BE604884-4EF0-45E9-A9CF-A04BD9C79C45}" presName="Name0" presStyleCnt="0">
        <dgm:presLayoutVars>
          <dgm:dir/>
          <dgm:animLvl val="lvl"/>
          <dgm:resizeHandles val="exact"/>
        </dgm:presLayoutVars>
      </dgm:prSet>
      <dgm:spPr/>
    </dgm:pt>
    <dgm:pt modelId="{32EF1698-A5CA-40B1-8098-C5548CA0ACD5}" type="pres">
      <dgm:prSet presAssocID="{A29A517C-0020-4A60-B10B-6B4C8A7D3D6D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75D46A-A64C-49B4-A8E0-A4E9C1CF4BB1}" type="pres">
      <dgm:prSet presAssocID="{57C66EB2-96E8-44AB-9CCC-6BDB2518F0D1}" presName="parTxOnlySpace" presStyleCnt="0"/>
      <dgm:spPr/>
    </dgm:pt>
    <dgm:pt modelId="{CA071D9C-5A72-4A12-8090-4873BD8344E1}" type="pres">
      <dgm:prSet presAssocID="{F8045253-2EBC-4608-9430-6ABD9B684E5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295019-50F7-4C69-87A4-DBC0D6D59C3E}" type="pres">
      <dgm:prSet presAssocID="{D5918561-798A-4996-AE58-2A76EC3BC109}" presName="parTxOnlySpace" presStyleCnt="0"/>
      <dgm:spPr/>
    </dgm:pt>
    <dgm:pt modelId="{137ACDC8-D503-40EA-93C7-101444AE43E6}" type="pres">
      <dgm:prSet presAssocID="{6020F2F5-18D7-485C-AB4F-5C4FD691403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66F337-2652-4C7E-B578-672C595F7E69}" type="pres">
      <dgm:prSet presAssocID="{1C6858DA-A9A6-4994-8A6E-70A602C94EDE}" presName="parTxOnlySpace" presStyleCnt="0"/>
      <dgm:spPr/>
    </dgm:pt>
    <dgm:pt modelId="{B62C78FC-A63E-4E93-9C52-85E0CA0DF36B}" type="pres">
      <dgm:prSet presAssocID="{EE24A3D2-9C18-4042-8590-2C365F200BFE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D2F27B-3104-4F19-9B9E-B6A284E84997}" type="pres">
      <dgm:prSet presAssocID="{DFFF3460-F092-4949-A5AD-1276EB75BBE2}" presName="parTxOnlySpace" presStyleCnt="0"/>
      <dgm:spPr/>
    </dgm:pt>
    <dgm:pt modelId="{6E61CAAE-5567-469B-B8B9-01DD5A9DBA04}" type="pres">
      <dgm:prSet presAssocID="{1BB58555-D986-43A9-A1E6-CA3839FEB39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74C37FD-7E94-48E2-B476-0E75D3BD0A1E}" srcId="{BE604884-4EF0-45E9-A9CF-A04BD9C79C45}" destId="{EE24A3D2-9C18-4042-8590-2C365F200BFE}" srcOrd="3" destOrd="0" parTransId="{1C84C4D4-F963-44ED-A688-E89B6A7A1A55}" sibTransId="{DFFF3460-F092-4949-A5AD-1276EB75BBE2}"/>
    <dgm:cxn modelId="{52C34976-7CFB-4747-9F05-EA7F9322A109}" type="presOf" srcId="{F8045253-2EBC-4608-9430-6ABD9B684E5D}" destId="{CA071D9C-5A72-4A12-8090-4873BD8344E1}" srcOrd="0" destOrd="0" presId="urn:microsoft.com/office/officeart/2005/8/layout/chevron1"/>
    <dgm:cxn modelId="{02BD8332-4BF4-4A62-A966-B1EC231F5C99}" srcId="{BE604884-4EF0-45E9-A9CF-A04BD9C79C45}" destId="{6020F2F5-18D7-485C-AB4F-5C4FD6914039}" srcOrd="2" destOrd="0" parTransId="{FF1DA4F6-AE5B-4436-A116-882E9FD2A7DF}" sibTransId="{1C6858DA-A9A6-4994-8A6E-70A602C94EDE}"/>
    <dgm:cxn modelId="{5518CC3C-A71F-4D23-8025-5143480EA6C7}" type="presOf" srcId="{6020F2F5-18D7-485C-AB4F-5C4FD6914039}" destId="{137ACDC8-D503-40EA-93C7-101444AE43E6}" srcOrd="0" destOrd="0" presId="urn:microsoft.com/office/officeart/2005/8/layout/chevron1"/>
    <dgm:cxn modelId="{EE6600DF-767D-40F7-9D37-78948EC6E280}" srcId="{BE604884-4EF0-45E9-A9CF-A04BD9C79C45}" destId="{A29A517C-0020-4A60-B10B-6B4C8A7D3D6D}" srcOrd="0" destOrd="0" parTransId="{51B0AE12-1F8F-47C9-8EB2-3350345B4F54}" sibTransId="{57C66EB2-96E8-44AB-9CCC-6BDB2518F0D1}"/>
    <dgm:cxn modelId="{0EA21C60-F45D-4479-A210-FFAB253871BB}" type="presOf" srcId="{EE24A3D2-9C18-4042-8590-2C365F200BFE}" destId="{B62C78FC-A63E-4E93-9C52-85E0CA0DF36B}" srcOrd="0" destOrd="0" presId="urn:microsoft.com/office/officeart/2005/8/layout/chevron1"/>
    <dgm:cxn modelId="{DC159DFE-C436-4736-BBC7-AD65F03AEE34}" type="presOf" srcId="{BE604884-4EF0-45E9-A9CF-A04BD9C79C45}" destId="{55FB9EFF-43AF-4FD6-8D91-3CBC27C7BDBE}" srcOrd="0" destOrd="0" presId="urn:microsoft.com/office/officeart/2005/8/layout/chevron1"/>
    <dgm:cxn modelId="{20D8E056-ED0D-4FEC-8724-F76E9B9425DF}" srcId="{BE604884-4EF0-45E9-A9CF-A04BD9C79C45}" destId="{1BB58555-D986-43A9-A1E6-CA3839FEB39F}" srcOrd="4" destOrd="0" parTransId="{CB4A5D08-BC0F-4518-B390-B3E495E7402C}" sibTransId="{D842855B-FA24-4067-944D-3B81E466B21B}"/>
    <dgm:cxn modelId="{17E234C1-1A9F-4384-8550-02F77ADDCE29}" type="presOf" srcId="{1BB58555-D986-43A9-A1E6-CA3839FEB39F}" destId="{6E61CAAE-5567-469B-B8B9-01DD5A9DBA04}" srcOrd="0" destOrd="0" presId="urn:microsoft.com/office/officeart/2005/8/layout/chevron1"/>
    <dgm:cxn modelId="{E1D87328-DEE9-49C8-9952-F3CC30DF5F84}" srcId="{BE604884-4EF0-45E9-A9CF-A04BD9C79C45}" destId="{F8045253-2EBC-4608-9430-6ABD9B684E5D}" srcOrd="1" destOrd="0" parTransId="{C73BC1CB-2046-4668-B8C5-45CDA84B55AD}" sibTransId="{D5918561-798A-4996-AE58-2A76EC3BC109}"/>
    <dgm:cxn modelId="{1A0A903F-C900-4929-AB2E-D1B1FF6D52FA}" type="presOf" srcId="{A29A517C-0020-4A60-B10B-6B4C8A7D3D6D}" destId="{32EF1698-A5CA-40B1-8098-C5548CA0ACD5}" srcOrd="0" destOrd="0" presId="urn:microsoft.com/office/officeart/2005/8/layout/chevron1"/>
    <dgm:cxn modelId="{4D2EF616-40F6-4B25-A2C0-EA0ECDD83D51}" type="presParOf" srcId="{55FB9EFF-43AF-4FD6-8D91-3CBC27C7BDBE}" destId="{32EF1698-A5CA-40B1-8098-C5548CA0ACD5}" srcOrd="0" destOrd="0" presId="urn:microsoft.com/office/officeart/2005/8/layout/chevron1"/>
    <dgm:cxn modelId="{6FC1B8A8-751C-45C1-A72C-F63648DF97AC}" type="presParOf" srcId="{55FB9EFF-43AF-4FD6-8D91-3CBC27C7BDBE}" destId="{9775D46A-A64C-49B4-A8E0-A4E9C1CF4BB1}" srcOrd="1" destOrd="0" presId="urn:microsoft.com/office/officeart/2005/8/layout/chevron1"/>
    <dgm:cxn modelId="{E81D6B7D-7F83-4771-AF7F-6FBC4B1F20E4}" type="presParOf" srcId="{55FB9EFF-43AF-4FD6-8D91-3CBC27C7BDBE}" destId="{CA071D9C-5A72-4A12-8090-4873BD8344E1}" srcOrd="2" destOrd="0" presId="urn:microsoft.com/office/officeart/2005/8/layout/chevron1"/>
    <dgm:cxn modelId="{961F412C-F4E7-4CA3-AA37-298A64BEEF15}" type="presParOf" srcId="{55FB9EFF-43AF-4FD6-8D91-3CBC27C7BDBE}" destId="{77295019-50F7-4C69-87A4-DBC0D6D59C3E}" srcOrd="3" destOrd="0" presId="urn:microsoft.com/office/officeart/2005/8/layout/chevron1"/>
    <dgm:cxn modelId="{183194DA-6B27-468C-BA45-31E52E1C3D3A}" type="presParOf" srcId="{55FB9EFF-43AF-4FD6-8D91-3CBC27C7BDBE}" destId="{137ACDC8-D503-40EA-93C7-101444AE43E6}" srcOrd="4" destOrd="0" presId="urn:microsoft.com/office/officeart/2005/8/layout/chevron1"/>
    <dgm:cxn modelId="{CCF8E185-A665-41B5-8981-1CECE55FE127}" type="presParOf" srcId="{55FB9EFF-43AF-4FD6-8D91-3CBC27C7BDBE}" destId="{4666F337-2652-4C7E-B578-672C595F7E69}" srcOrd="5" destOrd="0" presId="urn:microsoft.com/office/officeart/2005/8/layout/chevron1"/>
    <dgm:cxn modelId="{9712CEEA-44FE-42E4-90B1-3BFE022FB1E0}" type="presParOf" srcId="{55FB9EFF-43AF-4FD6-8D91-3CBC27C7BDBE}" destId="{B62C78FC-A63E-4E93-9C52-85E0CA0DF36B}" srcOrd="6" destOrd="0" presId="urn:microsoft.com/office/officeart/2005/8/layout/chevron1"/>
    <dgm:cxn modelId="{8D98151D-4CAF-4B65-AF3D-C77FDFA497A2}" type="presParOf" srcId="{55FB9EFF-43AF-4FD6-8D91-3CBC27C7BDBE}" destId="{58D2F27B-3104-4F19-9B9E-B6A284E84997}" srcOrd="7" destOrd="0" presId="urn:microsoft.com/office/officeart/2005/8/layout/chevron1"/>
    <dgm:cxn modelId="{6C062BC1-3E83-4FDB-BBE7-0B0B7BCEF534}" type="presParOf" srcId="{55FB9EFF-43AF-4FD6-8D91-3CBC27C7BDBE}" destId="{6E61CAAE-5567-469B-B8B9-01DD5A9DBA0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E604884-4EF0-45E9-A9CF-A04BD9C79C4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A29A517C-0020-4A60-B10B-6B4C8A7D3D6D}">
      <dgm:prSet phldrT="[Text]" custT="1"/>
      <dgm:spPr/>
      <dgm:t>
        <a:bodyPr/>
        <a:lstStyle/>
        <a:p>
          <a:r>
            <a:rPr lang="en-US" sz="1000" b="1" dirty="0"/>
            <a:t>Dalton   1803</a:t>
          </a:r>
        </a:p>
      </dgm:t>
    </dgm:pt>
    <dgm:pt modelId="{51B0AE12-1F8F-47C9-8EB2-3350345B4F54}" type="parTrans" cxnId="{EE6600DF-767D-40F7-9D37-78948EC6E280}">
      <dgm:prSet/>
      <dgm:spPr/>
      <dgm:t>
        <a:bodyPr/>
        <a:lstStyle/>
        <a:p>
          <a:endParaRPr lang="en-US" sz="1000"/>
        </a:p>
      </dgm:t>
    </dgm:pt>
    <dgm:pt modelId="{57C66EB2-96E8-44AB-9CCC-6BDB2518F0D1}" type="sibTrans" cxnId="{EE6600DF-767D-40F7-9D37-78948EC6E280}">
      <dgm:prSet/>
      <dgm:spPr/>
      <dgm:t>
        <a:bodyPr/>
        <a:lstStyle/>
        <a:p>
          <a:endParaRPr lang="en-US" sz="1000"/>
        </a:p>
      </dgm:t>
    </dgm:pt>
    <dgm:pt modelId="{F8045253-2EBC-4608-9430-6ABD9B684E5D}">
      <dgm:prSet phldrT="[Text]" custT="1"/>
      <dgm:spPr/>
      <dgm:t>
        <a:bodyPr/>
        <a:lstStyle/>
        <a:p>
          <a:r>
            <a:rPr lang="en-US" sz="1000" b="1" dirty="0"/>
            <a:t>Thompson 1904</a:t>
          </a:r>
        </a:p>
      </dgm:t>
    </dgm:pt>
    <dgm:pt modelId="{C73BC1CB-2046-4668-B8C5-45CDA84B55AD}" type="parTrans" cxnId="{E1D87328-DEE9-49C8-9952-F3CC30DF5F84}">
      <dgm:prSet/>
      <dgm:spPr/>
      <dgm:t>
        <a:bodyPr/>
        <a:lstStyle/>
        <a:p>
          <a:endParaRPr lang="en-US" sz="1000"/>
        </a:p>
      </dgm:t>
    </dgm:pt>
    <dgm:pt modelId="{D5918561-798A-4996-AE58-2A76EC3BC109}" type="sibTrans" cxnId="{E1D87328-DEE9-49C8-9952-F3CC30DF5F84}">
      <dgm:prSet/>
      <dgm:spPr/>
      <dgm:t>
        <a:bodyPr/>
        <a:lstStyle/>
        <a:p>
          <a:endParaRPr lang="en-US" sz="1000"/>
        </a:p>
      </dgm:t>
    </dgm:pt>
    <dgm:pt modelId="{6020F2F5-18D7-485C-AB4F-5C4FD6914039}">
      <dgm:prSet phldrT="[Text]" custT="1"/>
      <dgm:spPr/>
      <dgm:t>
        <a:bodyPr/>
        <a:lstStyle/>
        <a:p>
          <a:r>
            <a:rPr lang="en-US" sz="1000" b="1" dirty="0"/>
            <a:t>Rutherford 1911</a:t>
          </a:r>
        </a:p>
      </dgm:t>
    </dgm:pt>
    <dgm:pt modelId="{FF1DA4F6-AE5B-4436-A116-882E9FD2A7DF}" type="parTrans" cxnId="{02BD8332-4BF4-4A62-A966-B1EC231F5C99}">
      <dgm:prSet/>
      <dgm:spPr/>
      <dgm:t>
        <a:bodyPr/>
        <a:lstStyle/>
        <a:p>
          <a:endParaRPr lang="en-US" sz="1000"/>
        </a:p>
      </dgm:t>
    </dgm:pt>
    <dgm:pt modelId="{1C6858DA-A9A6-4994-8A6E-70A602C94EDE}" type="sibTrans" cxnId="{02BD8332-4BF4-4A62-A966-B1EC231F5C99}">
      <dgm:prSet/>
      <dgm:spPr/>
      <dgm:t>
        <a:bodyPr/>
        <a:lstStyle/>
        <a:p>
          <a:endParaRPr lang="en-US" sz="1000"/>
        </a:p>
      </dgm:t>
    </dgm:pt>
    <dgm:pt modelId="{EE24A3D2-9C18-4042-8590-2C365F200BFE}">
      <dgm:prSet phldrT="[Text]" custT="1"/>
      <dgm:spPr/>
      <dgm:t>
        <a:bodyPr/>
        <a:lstStyle/>
        <a:p>
          <a:r>
            <a:rPr lang="en-US" sz="1000" b="1" dirty="0"/>
            <a:t>Bohr       1913</a:t>
          </a:r>
        </a:p>
      </dgm:t>
    </dgm:pt>
    <dgm:pt modelId="{1C84C4D4-F963-44ED-A688-E89B6A7A1A55}" type="parTrans" cxnId="{574C37FD-7E94-48E2-B476-0E75D3BD0A1E}">
      <dgm:prSet/>
      <dgm:spPr/>
      <dgm:t>
        <a:bodyPr/>
        <a:lstStyle/>
        <a:p>
          <a:endParaRPr lang="en-US" sz="1000"/>
        </a:p>
      </dgm:t>
    </dgm:pt>
    <dgm:pt modelId="{DFFF3460-F092-4949-A5AD-1276EB75BBE2}" type="sibTrans" cxnId="{574C37FD-7E94-48E2-B476-0E75D3BD0A1E}">
      <dgm:prSet/>
      <dgm:spPr/>
      <dgm:t>
        <a:bodyPr/>
        <a:lstStyle/>
        <a:p>
          <a:endParaRPr lang="en-US" sz="1000"/>
        </a:p>
      </dgm:t>
    </dgm:pt>
    <dgm:pt modelId="{1BB58555-D986-43A9-A1E6-CA3839FEB39F}">
      <dgm:prSet phldrT="[Text]" custT="1"/>
      <dgm:spPr/>
      <dgm:t>
        <a:bodyPr/>
        <a:lstStyle/>
        <a:p>
          <a:r>
            <a:rPr lang="en-US" sz="1000" b="1" dirty="0"/>
            <a:t>Schrodinger 1926</a:t>
          </a:r>
        </a:p>
      </dgm:t>
    </dgm:pt>
    <dgm:pt modelId="{CB4A5D08-BC0F-4518-B390-B3E495E7402C}" type="parTrans" cxnId="{20D8E056-ED0D-4FEC-8724-F76E9B9425DF}">
      <dgm:prSet/>
      <dgm:spPr/>
      <dgm:t>
        <a:bodyPr/>
        <a:lstStyle/>
        <a:p>
          <a:endParaRPr lang="en-US" sz="1000"/>
        </a:p>
      </dgm:t>
    </dgm:pt>
    <dgm:pt modelId="{D842855B-FA24-4067-944D-3B81E466B21B}" type="sibTrans" cxnId="{20D8E056-ED0D-4FEC-8724-F76E9B9425DF}">
      <dgm:prSet/>
      <dgm:spPr/>
      <dgm:t>
        <a:bodyPr/>
        <a:lstStyle/>
        <a:p>
          <a:endParaRPr lang="en-US" sz="1000"/>
        </a:p>
      </dgm:t>
    </dgm:pt>
    <dgm:pt modelId="{55FB9EFF-43AF-4FD6-8D91-3CBC27C7BDBE}" type="pres">
      <dgm:prSet presAssocID="{BE604884-4EF0-45E9-A9CF-A04BD9C79C45}" presName="Name0" presStyleCnt="0">
        <dgm:presLayoutVars>
          <dgm:dir/>
          <dgm:animLvl val="lvl"/>
          <dgm:resizeHandles val="exact"/>
        </dgm:presLayoutVars>
      </dgm:prSet>
      <dgm:spPr/>
    </dgm:pt>
    <dgm:pt modelId="{32EF1698-A5CA-40B1-8098-C5548CA0ACD5}" type="pres">
      <dgm:prSet presAssocID="{A29A517C-0020-4A60-B10B-6B4C8A7D3D6D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75D46A-A64C-49B4-A8E0-A4E9C1CF4BB1}" type="pres">
      <dgm:prSet presAssocID="{57C66EB2-96E8-44AB-9CCC-6BDB2518F0D1}" presName="parTxOnlySpace" presStyleCnt="0"/>
      <dgm:spPr/>
    </dgm:pt>
    <dgm:pt modelId="{CA071D9C-5A72-4A12-8090-4873BD8344E1}" type="pres">
      <dgm:prSet presAssocID="{F8045253-2EBC-4608-9430-6ABD9B684E5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295019-50F7-4C69-87A4-DBC0D6D59C3E}" type="pres">
      <dgm:prSet presAssocID="{D5918561-798A-4996-AE58-2A76EC3BC109}" presName="parTxOnlySpace" presStyleCnt="0"/>
      <dgm:spPr/>
    </dgm:pt>
    <dgm:pt modelId="{137ACDC8-D503-40EA-93C7-101444AE43E6}" type="pres">
      <dgm:prSet presAssocID="{6020F2F5-18D7-485C-AB4F-5C4FD691403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66F337-2652-4C7E-B578-672C595F7E69}" type="pres">
      <dgm:prSet presAssocID="{1C6858DA-A9A6-4994-8A6E-70A602C94EDE}" presName="parTxOnlySpace" presStyleCnt="0"/>
      <dgm:spPr/>
    </dgm:pt>
    <dgm:pt modelId="{B62C78FC-A63E-4E93-9C52-85E0CA0DF36B}" type="pres">
      <dgm:prSet presAssocID="{EE24A3D2-9C18-4042-8590-2C365F200BFE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D2F27B-3104-4F19-9B9E-B6A284E84997}" type="pres">
      <dgm:prSet presAssocID="{DFFF3460-F092-4949-A5AD-1276EB75BBE2}" presName="parTxOnlySpace" presStyleCnt="0"/>
      <dgm:spPr/>
    </dgm:pt>
    <dgm:pt modelId="{6E61CAAE-5567-469B-B8B9-01DD5A9DBA04}" type="pres">
      <dgm:prSet presAssocID="{1BB58555-D986-43A9-A1E6-CA3839FEB39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0302335-84E9-4F46-95D1-676568A02757}" type="presOf" srcId="{1BB58555-D986-43A9-A1E6-CA3839FEB39F}" destId="{6E61CAAE-5567-469B-B8B9-01DD5A9DBA04}" srcOrd="0" destOrd="0" presId="urn:microsoft.com/office/officeart/2005/8/layout/chevron1"/>
    <dgm:cxn modelId="{574C37FD-7E94-48E2-B476-0E75D3BD0A1E}" srcId="{BE604884-4EF0-45E9-A9CF-A04BD9C79C45}" destId="{EE24A3D2-9C18-4042-8590-2C365F200BFE}" srcOrd="3" destOrd="0" parTransId="{1C84C4D4-F963-44ED-A688-E89B6A7A1A55}" sibTransId="{DFFF3460-F092-4949-A5AD-1276EB75BBE2}"/>
    <dgm:cxn modelId="{CFB53F7B-CAA2-49B8-BADF-755D46896A56}" type="presOf" srcId="{A29A517C-0020-4A60-B10B-6B4C8A7D3D6D}" destId="{32EF1698-A5CA-40B1-8098-C5548CA0ACD5}" srcOrd="0" destOrd="0" presId="urn:microsoft.com/office/officeart/2005/8/layout/chevron1"/>
    <dgm:cxn modelId="{02BD8332-4BF4-4A62-A966-B1EC231F5C99}" srcId="{BE604884-4EF0-45E9-A9CF-A04BD9C79C45}" destId="{6020F2F5-18D7-485C-AB4F-5C4FD6914039}" srcOrd="2" destOrd="0" parTransId="{FF1DA4F6-AE5B-4436-A116-882E9FD2A7DF}" sibTransId="{1C6858DA-A9A6-4994-8A6E-70A602C94EDE}"/>
    <dgm:cxn modelId="{A1A5B999-6813-443F-8F3D-CB1EB79789A7}" type="presOf" srcId="{6020F2F5-18D7-485C-AB4F-5C4FD6914039}" destId="{137ACDC8-D503-40EA-93C7-101444AE43E6}" srcOrd="0" destOrd="0" presId="urn:microsoft.com/office/officeart/2005/8/layout/chevron1"/>
    <dgm:cxn modelId="{EE6600DF-767D-40F7-9D37-78948EC6E280}" srcId="{BE604884-4EF0-45E9-A9CF-A04BD9C79C45}" destId="{A29A517C-0020-4A60-B10B-6B4C8A7D3D6D}" srcOrd="0" destOrd="0" parTransId="{51B0AE12-1F8F-47C9-8EB2-3350345B4F54}" sibTransId="{57C66EB2-96E8-44AB-9CCC-6BDB2518F0D1}"/>
    <dgm:cxn modelId="{F7C5DC15-7D68-4243-9CE2-B5BBD66B87AE}" type="presOf" srcId="{F8045253-2EBC-4608-9430-6ABD9B684E5D}" destId="{CA071D9C-5A72-4A12-8090-4873BD8344E1}" srcOrd="0" destOrd="0" presId="urn:microsoft.com/office/officeart/2005/8/layout/chevron1"/>
    <dgm:cxn modelId="{F296F9B9-7561-404F-98B5-4E0E79B916D3}" type="presOf" srcId="{BE604884-4EF0-45E9-A9CF-A04BD9C79C45}" destId="{55FB9EFF-43AF-4FD6-8D91-3CBC27C7BDBE}" srcOrd="0" destOrd="0" presId="urn:microsoft.com/office/officeart/2005/8/layout/chevron1"/>
    <dgm:cxn modelId="{20D8E056-ED0D-4FEC-8724-F76E9B9425DF}" srcId="{BE604884-4EF0-45E9-A9CF-A04BD9C79C45}" destId="{1BB58555-D986-43A9-A1E6-CA3839FEB39F}" srcOrd="4" destOrd="0" parTransId="{CB4A5D08-BC0F-4518-B390-B3E495E7402C}" sibTransId="{D842855B-FA24-4067-944D-3B81E466B21B}"/>
    <dgm:cxn modelId="{5D2D0DEE-576D-49E9-AC07-FE10CBC6E3E8}" type="presOf" srcId="{EE24A3D2-9C18-4042-8590-2C365F200BFE}" destId="{B62C78FC-A63E-4E93-9C52-85E0CA0DF36B}" srcOrd="0" destOrd="0" presId="urn:microsoft.com/office/officeart/2005/8/layout/chevron1"/>
    <dgm:cxn modelId="{E1D87328-DEE9-49C8-9952-F3CC30DF5F84}" srcId="{BE604884-4EF0-45E9-A9CF-A04BD9C79C45}" destId="{F8045253-2EBC-4608-9430-6ABD9B684E5D}" srcOrd="1" destOrd="0" parTransId="{C73BC1CB-2046-4668-B8C5-45CDA84B55AD}" sibTransId="{D5918561-798A-4996-AE58-2A76EC3BC109}"/>
    <dgm:cxn modelId="{5E8608C9-DE94-4668-A76A-6822F7ED2102}" type="presParOf" srcId="{55FB9EFF-43AF-4FD6-8D91-3CBC27C7BDBE}" destId="{32EF1698-A5CA-40B1-8098-C5548CA0ACD5}" srcOrd="0" destOrd="0" presId="urn:microsoft.com/office/officeart/2005/8/layout/chevron1"/>
    <dgm:cxn modelId="{FE7200D7-FB3F-4988-8387-4F5344ABFE21}" type="presParOf" srcId="{55FB9EFF-43AF-4FD6-8D91-3CBC27C7BDBE}" destId="{9775D46A-A64C-49B4-A8E0-A4E9C1CF4BB1}" srcOrd="1" destOrd="0" presId="urn:microsoft.com/office/officeart/2005/8/layout/chevron1"/>
    <dgm:cxn modelId="{172E809D-A406-499C-B311-16A5689643A9}" type="presParOf" srcId="{55FB9EFF-43AF-4FD6-8D91-3CBC27C7BDBE}" destId="{CA071D9C-5A72-4A12-8090-4873BD8344E1}" srcOrd="2" destOrd="0" presId="urn:microsoft.com/office/officeart/2005/8/layout/chevron1"/>
    <dgm:cxn modelId="{8FEA798B-3611-4B3F-8860-53FEA0AA7664}" type="presParOf" srcId="{55FB9EFF-43AF-4FD6-8D91-3CBC27C7BDBE}" destId="{77295019-50F7-4C69-87A4-DBC0D6D59C3E}" srcOrd="3" destOrd="0" presId="urn:microsoft.com/office/officeart/2005/8/layout/chevron1"/>
    <dgm:cxn modelId="{519A31A2-F267-4A8F-ACF0-7A70F2485E17}" type="presParOf" srcId="{55FB9EFF-43AF-4FD6-8D91-3CBC27C7BDBE}" destId="{137ACDC8-D503-40EA-93C7-101444AE43E6}" srcOrd="4" destOrd="0" presId="urn:microsoft.com/office/officeart/2005/8/layout/chevron1"/>
    <dgm:cxn modelId="{B003EEEA-7534-47F0-9CFB-8CD602BFF8B3}" type="presParOf" srcId="{55FB9EFF-43AF-4FD6-8D91-3CBC27C7BDBE}" destId="{4666F337-2652-4C7E-B578-672C595F7E69}" srcOrd="5" destOrd="0" presId="urn:microsoft.com/office/officeart/2005/8/layout/chevron1"/>
    <dgm:cxn modelId="{97AA579C-C36A-4BFE-88C7-5F99B123CEA2}" type="presParOf" srcId="{55FB9EFF-43AF-4FD6-8D91-3CBC27C7BDBE}" destId="{B62C78FC-A63E-4E93-9C52-85E0CA0DF36B}" srcOrd="6" destOrd="0" presId="urn:microsoft.com/office/officeart/2005/8/layout/chevron1"/>
    <dgm:cxn modelId="{3C1235CE-4183-469B-B5D2-C5DBD4280899}" type="presParOf" srcId="{55FB9EFF-43AF-4FD6-8D91-3CBC27C7BDBE}" destId="{58D2F27B-3104-4F19-9B9E-B6A284E84997}" srcOrd="7" destOrd="0" presId="urn:microsoft.com/office/officeart/2005/8/layout/chevron1"/>
    <dgm:cxn modelId="{BC2FD982-CA1E-42E7-9A23-BBA0BB8139D3}" type="presParOf" srcId="{55FB9EFF-43AF-4FD6-8D91-3CBC27C7BDBE}" destId="{6E61CAAE-5567-469B-B8B9-01DD5A9DBA0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E604884-4EF0-45E9-A9CF-A04BD9C79C4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A29A517C-0020-4A60-B10B-6B4C8A7D3D6D}">
      <dgm:prSet phldrT="[Text]" custT="1"/>
      <dgm:spPr/>
      <dgm:t>
        <a:bodyPr/>
        <a:lstStyle/>
        <a:p>
          <a:r>
            <a:rPr lang="en-US" sz="1000" b="1" dirty="0"/>
            <a:t>Dalton   1803</a:t>
          </a:r>
        </a:p>
      </dgm:t>
    </dgm:pt>
    <dgm:pt modelId="{51B0AE12-1F8F-47C9-8EB2-3350345B4F54}" type="parTrans" cxnId="{EE6600DF-767D-40F7-9D37-78948EC6E280}">
      <dgm:prSet/>
      <dgm:spPr/>
      <dgm:t>
        <a:bodyPr/>
        <a:lstStyle/>
        <a:p>
          <a:endParaRPr lang="en-US" sz="1000"/>
        </a:p>
      </dgm:t>
    </dgm:pt>
    <dgm:pt modelId="{57C66EB2-96E8-44AB-9CCC-6BDB2518F0D1}" type="sibTrans" cxnId="{EE6600DF-767D-40F7-9D37-78948EC6E280}">
      <dgm:prSet/>
      <dgm:spPr/>
      <dgm:t>
        <a:bodyPr/>
        <a:lstStyle/>
        <a:p>
          <a:endParaRPr lang="en-US" sz="1000"/>
        </a:p>
      </dgm:t>
    </dgm:pt>
    <dgm:pt modelId="{F8045253-2EBC-4608-9430-6ABD9B684E5D}">
      <dgm:prSet phldrT="[Text]" custT="1"/>
      <dgm:spPr/>
      <dgm:t>
        <a:bodyPr/>
        <a:lstStyle/>
        <a:p>
          <a:r>
            <a:rPr lang="en-US" sz="1000" b="1" dirty="0"/>
            <a:t>Thompson 1904</a:t>
          </a:r>
        </a:p>
      </dgm:t>
    </dgm:pt>
    <dgm:pt modelId="{C73BC1CB-2046-4668-B8C5-45CDA84B55AD}" type="parTrans" cxnId="{E1D87328-DEE9-49C8-9952-F3CC30DF5F84}">
      <dgm:prSet/>
      <dgm:spPr/>
      <dgm:t>
        <a:bodyPr/>
        <a:lstStyle/>
        <a:p>
          <a:endParaRPr lang="en-US" sz="1000"/>
        </a:p>
      </dgm:t>
    </dgm:pt>
    <dgm:pt modelId="{D5918561-798A-4996-AE58-2A76EC3BC109}" type="sibTrans" cxnId="{E1D87328-DEE9-49C8-9952-F3CC30DF5F84}">
      <dgm:prSet/>
      <dgm:spPr/>
      <dgm:t>
        <a:bodyPr/>
        <a:lstStyle/>
        <a:p>
          <a:endParaRPr lang="en-US" sz="1000"/>
        </a:p>
      </dgm:t>
    </dgm:pt>
    <dgm:pt modelId="{6020F2F5-18D7-485C-AB4F-5C4FD6914039}">
      <dgm:prSet phldrT="[Text]" custT="1"/>
      <dgm:spPr/>
      <dgm:t>
        <a:bodyPr/>
        <a:lstStyle/>
        <a:p>
          <a:r>
            <a:rPr lang="en-US" sz="1000" b="1" dirty="0"/>
            <a:t>Rutherford 1911</a:t>
          </a:r>
        </a:p>
      </dgm:t>
    </dgm:pt>
    <dgm:pt modelId="{FF1DA4F6-AE5B-4436-A116-882E9FD2A7DF}" type="parTrans" cxnId="{02BD8332-4BF4-4A62-A966-B1EC231F5C99}">
      <dgm:prSet/>
      <dgm:spPr/>
      <dgm:t>
        <a:bodyPr/>
        <a:lstStyle/>
        <a:p>
          <a:endParaRPr lang="en-US" sz="1000"/>
        </a:p>
      </dgm:t>
    </dgm:pt>
    <dgm:pt modelId="{1C6858DA-A9A6-4994-8A6E-70A602C94EDE}" type="sibTrans" cxnId="{02BD8332-4BF4-4A62-A966-B1EC231F5C99}">
      <dgm:prSet/>
      <dgm:spPr/>
      <dgm:t>
        <a:bodyPr/>
        <a:lstStyle/>
        <a:p>
          <a:endParaRPr lang="en-US" sz="1000"/>
        </a:p>
      </dgm:t>
    </dgm:pt>
    <dgm:pt modelId="{EE24A3D2-9C18-4042-8590-2C365F200BFE}">
      <dgm:prSet phldrT="[Text]" custT="1"/>
      <dgm:spPr/>
      <dgm:t>
        <a:bodyPr/>
        <a:lstStyle/>
        <a:p>
          <a:r>
            <a:rPr lang="en-US" sz="1000" b="1" dirty="0"/>
            <a:t>Bohr       1913</a:t>
          </a:r>
        </a:p>
      </dgm:t>
    </dgm:pt>
    <dgm:pt modelId="{1C84C4D4-F963-44ED-A688-E89B6A7A1A55}" type="parTrans" cxnId="{574C37FD-7E94-48E2-B476-0E75D3BD0A1E}">
      <dgm:prSet/>
      <dgm:spPr/>
      <dgm:t>
        <a:bodyPr/>
        <a:lstStyle/>
        <a:p>
          <a:endParaRPr lang="en-US" sz="1000"/>
        </a:p>
      </dgm:t>
    </dgm:pt>
    <dgm:pt modelId="{DFFF3460-F092-4949-A5AD-1276EB75BBE2}" type="sibTrans" cxnId="{574C37FD-7E94-48E2-B476-0E75D3BD0A1E}">
      <dgm:prSet/>
      <dgm:spPr/>
      <dgm:t>
        <a:bodyPr/>
        <a:lstStyle/>
        <a:p>
          <a:endParaRPr lang="en-US" sz="1000"/>
        </a:p>
      </dgm:t>
    </dgm:pt>
    <dgm:pt modelId="{1BB58555-D986-43A9-A1E6-CA3839FEB39F}">
      <dgm:prSet phldrT="[Text]" custT="1"/>
      <dgm:spPr/>
      <dgm:t>
        <a:bodyPr/>
        <a:lstStyle/>
        <a:p>
          <a:r>
            <a:rPr lang="en-US" sz="1000" b="1" dirty="0"/>
            <a:t>Schrodinger 1926</a:t>
          </a:r>
        </a:p>
      </dgm:t>
    </dgm:pt>
    <dgm:pt modelId="{CB4A5D08-BC0F-4518-B390-B3E495E7402C}" type="parTrans" cxnId="{20D8E056-ED0D-4FEC-8724-F76E9B9425DF}">
      <dgm:prSet/>
      <dgm:spPr/>
      <dgm:t>
        <a:bodyPr/>
        <a:lstStyle/>
        <a:p>
          <a:endParaRPr lang="en-US" sz="1000"/>
        </a:p>
      </dgm:t>
    </dgm:pt>
    <dgm:pt modelId="{D842855B-FA24-4067-944D-3B81E466B21B}" type="sibTrans" cxnId="{20D8E056-ED0D-4FEC-8724-F76E9B9425DF}">
      <dgm:prSet/>
      <dgm:spPr/>
      <dgm:t>
        <a:bodyPr/>
        <a:lstStyle/>
        <a:p>
          <a:endParaRPr lang="en-US" sz="1000"/>
        </a:p>
      </dgm:t>
    </dgm:pt>
    <dgm:pt modelId="{55FB9EFF-43AF-4FD6-8D91-3CBC27C7BDBE}" type="pres">
      <dgm:prSet presAssocID="{BE604884-4EF0-45E9-A9CF-A04BD9C79C45}" presName="Name0" presStyleCnt="0">
        <dgm:presLayoutVars>
          <dgm:dir/>
          <dgm:animLvl val="lvl"/>
          <dgm:resizeHandles val="exact"/>
        </dgm:presLayoutVars>
      </dgm:prSet>
      <dgm:spPr/>
    </dgm:pt>
    <dgm:pt modelId="{32EF1698-A5CA-40B1-8098-C5548CA0ACD5}" type="pres">
      <dgm:prSet presAssocID="{A29A517C-0020-4A60-B10B-6B4C8A7D3D6D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75D46A-A64C-49B4-A8E0-A4E9C1CF4BB1}" type="pres">
      <dgm:prSet presAssocID="{57C66EB2-96E8-44AB-9CCC-6BDB2518F0D1}" presName="parTxOnlySpace" presStyleCnt="0"/>
      <dgm:spPr/>
    </dgm:pt>
    <dgm:pt modelId="{CA071D9C-5A72-4A12-8090-4873BD8344E1}" type="pres">
      <dgm:prSet presAssocID="{F8045253-2EBC-4608-9430-6ABD9B684E5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295019-50F7-4C69-87A4-DBC0D6D59C3E}" type="pres">
      <dgm:prSet presAssocID="{D5918561-798A-4996-AE58-2A76EC3BC109}" presName="parTxOnlySpace" presStyleCnt="0"/>
      <dgm:spPr/>
    </dgm:pt>
    <dgm:pt modelId="{137ACDC8-D503-40EA-93C7-101444AE43E6}" type="pres">
      <dgm:prSet presAssocID="{6020F2F5-18D7-485C-AB4F-5C4FD691403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66F337-2652-4C7E-B578-672C595F7E69}" type="pres">
      <dgm:prSet presAssocID="{1C6858DA-A9A6-4994-8A6E-70A602C94EDE}" presName="parTxOnlySpace" presStyleCnt="0"/>
      <dgm:spPr/>
    </dgm:pt>
    <dgm:pt modelId="{B62C78FC-A63E-4E93-9C52-85E0CA0DF36B}" type="pres">
      <dgm:prSet presAssocID="{EE24A3D2-9C18-4042-8590-2C365F200BFE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D2F27B-3104-4F19-9B9E-B6A284E84997}" type="pres">
      <dgm:prSet presAssocID="{DFFF3460-F092-4949-A5AD-1276EB75BBE2}" presName="parTxOnlySpace" presStyleCnt="0"/>
      <dgm:spPr/>
    </dgm:pt>
    <dgm:pt modelId="{6E61CAAE-5567-469B-B8B9-01DD5A9DBA04}" type="pres">
      <dgm:prSet presAssocID="{1BB58555-D986-43A9-A1E6-CA3839FEB39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04C8BB5-ADF9-4D1F-8053-C442B066390D}" type="presOf" srcId="{EE24A3D2-9C18-4042-8590-2C365F200BFE}" destId="{B62C78FC-A63E-4E93-9C52-85E0CA0DF36B}" srcOrd="0" destOrd="0" presId="urn:microsoft.com/office/officeart/2005/8/layout/chevron1"/>
    <dgm:cxn modelId="{C0F680DF-8800-4BF4-88F7-5C3BE7602722}" type="presOf" srcId="{6020F2F5-18D7-485C-AB4F-5C4FD6914039}" destId="{137ACDC8-D503-40EA-93C7-101444AE43E6}" srcOrd="0" destOrd="0" presId="urn:microsoft.com/office/officeart/2005/8/layout/chevron1"/>
    <dgm:cxn modelId="{02BD8332-4BF4-4A62-A966-B1EC231F5C99}" srcId="{BE604884-4EF0-45E9-A9CF-A04BD9C79C45}" destId="{6020F2F5-18D7-485C-AB4F-5C4FD6914039}" srcOrd="2" destOrd="0" parTransId="{FF1DA4F6-AE5B-4436-A116-882E9FD2A7DF}" sibTransId="{1C6858DA-A9A6-4994-8A6E-70A602C94EDE}"/>
    <dgm:cxn modelId="{2BEED2AA-9953-4AEF-8774-3E133030C202}" type="presOf" srcId="{BE604884-4EF0-45E9-A9CF-A04BD9C79C45}" destId="{55FB9EFF-43AF-4FD6-8D91-3CBC27C7BDBE}" srcOrd="0" destOrd="0" presId="urn:microsoft.com/office/officeart/2005/8/layout/chevron1"/>
    <dgm:cxn modelId="{20D8E056-ED0D-4FEC-8724-F76E9B9425DF}" srcId="{BE604884-4EF0-45E9-A9CF-A04BD9C79C45}" destId="{1BB58555-D986-43A9-A1E6-CA3839FEB39F}" srcOrd="4" destOrd="0" parTransId="{CB4A5D08-BC0F-4518-B390-B3E495E7402C}" sibTransId="{D842855B-FA24-4067-944D-3B81E466B21B}"/>
    <dgm:cxn modelId="{AC9C3BFC-83B9-4081-B03D-3C96F3468DE0}" type="presOf" srcId="{1BB58555-D986-43A9-A1E6-CA3839FEB39F}" destId="{6E61CAAE-5567-469B-B8B9-01DD5A9DBA04}" srcOrd="0" destOrd="0" presId="urn:microsoft.com/office/officeart/2005/8/layout/chevron1"/>
    <dgm:cxn modelId="{1D4B26C0-D60A-470E-B5BD-802843B227CB}" type="presOf" srcId="{A29A517C-0020-4A60-B10B-6B4C8A7D3D6D}" destId="{32EF1698-A5CA-40B1-8098-C5548CA0ACD5}" srcOrd="0" destOrd="0" presId="urn:microsoft.com/office/officeart/2005/8/layout/chevron1"/>
    <dgm:cxn modelId="{EE6600DF-767D-40F7-9D37-78948EC6E280}" srcId="{BE604884-4EF0-45E9-A9CF-A04BD9C79C45}" destId="{A29A517C-0020-4A60-B10B-6B4C8A7D3D6D}" srcOrd="0" destOrd="0" parTransId="{51B0AE12-1F8F-47C9-8EB2-3350345B4F54}" sibTransId="{57C66EB2-96E8-44AB-9CCC-6BDB2518F0D1}"/>
    <dgm:cxn modelId="{574C37FD-7E94-48E2-B476-0E75D3BD0A1E}" srcId="{BE604884-4EF0-45E9-A9CF-A04BD9C79C45}" destId="{EE24A3D2-9C18-4042-8590-2C365F200BFE}" srcOrd="3" destOrd="0" parTransId="{1C84C4D4-F963-44ED-A688-E89B6A7A1A55}" sibTransId="{DFFF3460-F092-4949-A5AD-1276EB75BBE2}"/>
    <dgm:cxn modelId="{E1D87328-DEE9-49C8-9952-F3CC30DF5F84}" srcId="{BE604884-4EF0-45E9-A9CF-A04BD9C79C45}" destId="{F8045253-2EBC-4608-9430-6ABD9B684E5D}" srcOrd="1" destOrd="0" parTransId="{C73BC1CB-2046-4668-B8C5-45CDA84B55AD}" sibTransId="{D5918561-798A-4996-AE58-2A76EC3BC109}"/>
    <dgm:cxn modelId="{0C1D0AF3-F5A2-46CC-B322-162756A0AB15}" type="presOf" srcId="{F8045253-2EBC-4608-9430-6ABD9B684E5D}" destId="{CA071D9C-5A72-4A12-8090-4873BD8344E1}" srcOrd="0" destOrd="0" presId="urn:microsoft.com/office/officeart/2005/8/layout/chevron1"/>
    <dgm:cxn modelId="{940F08E0-17A0-4EED-ACC3-3807094CAAFF}" type="presParOf" srcId="{55FB9EFF-43AF-4FD6-8D91-3CBC27C7BDBE}" destId="{32EF1698-A5CA-40B1-8098-C5548CA0ACD5}" srcOrd="0" destOrd="0" presId="urn:microsoft.com/office/officeart/2005/8/layout/chevron1"/>
    <dgm:cxn modelId="{80E95B7F-ED03-4CF8-9348-3F483534F965}" type="presParOf" srcId="{55FB9EFF-43AF-4FD6-8D91-3CBC27C7BDBE}" destId="{9775D46A-A64C-49B4-A8E0-A4E9C1CF4BB1}" srcOrd="1" destOrd="0" presId="urn:microsoft.com/office/officeart/2005/8/layout/chevron1"/>
    <dgm:cxn modelId="{824E9B36-30F6-46D1-AC21-704AA44AD15C}" type="presParOf" srcId="{55FB9EFF-43AF-4FD6-8D91-3CBC27C7BDBE}" destId="{CA071D9C-5A72-4A12-8090-4873BD8344E1}" srcOrd="2" destOrd="0" presId="urn:microsoft.com/office/officeart/2005/8/layout/chevron1"/>
    <dgm:cxn modelId="{D915B6D4-DA0D-4172-A998-798DD8945268}" type="presParOf" srcId="{55FB9EFF-43AF-4FD6-8D91-3CBC27C7BDBE}" destId="{77295019-50F7-4C69-87A4-DBC0D6D59C3E}" srcOrd="3" destOrd="0" presId="urn:microsoft.com/office/officeart/2005/8/layout/chevron1"/>
    <dgm:cxn modelId="{D4CCBB2B-5517-470E-BE14-596B77D003C9}" type="presParOf" srcId="{55FB9EFF-43AF-4FD6-8D91-3CBC27C7BDBE}" destId="{137ACDC8-D503-40EA-93C7-101444AE43E6}" srcOrd="4" destOrd="0" presId="urn:microsoft.com/office/officeart/2005/8/layout/chevron1"/>
    <dgm:cxn modelId="{C24BC36B-549D-4CE9-B18E-C55538F3CEAF}" type="presParOf" srcId="{55FB9EFF-43AF-4FD6-8D91-3CBC27C7BDBE}" destId="{4666F337-2652-4C7E-B578-672C595F7E69}" srcOrd="5" destOrd="0" presId="urn:microsoft.com/office/officeart/2005/8/layout/chevron1"/>
    <dgm:cxn modelId="{7BE5B781-8E6D-4325-9B2F-529C404E3EB6}" type="presParOf" srcId="{55FB9EFF-43AF-4FD6-8D91-3CBC27C7BDBE}" destId="{B62C78FC-A63E-4E93-9C52-85E0CA0DF36B}" srcOrd="6" destOrd="0" presId="urn:microsoft.com/office/officeart/2005/8/layout/chevron1"/>
    <dgm:cxn modelId="{FB7C1767-F2B8-45C0-BDD5-6967096EB5DD}" type="presParOf" srcId="{55FB9EFF-43AF-4FD6-8D91-3CBC27C7BDBE}" destId="{58D2F27B-3104-4F19-9B9E-B6A284E84997}" srcOrd="7" destOrd="0" presId="urn:microsoft.com/office/officeart/2005/8/layout/chevron1"/>
    <dgm:cxn modelId="{BE62A3E2-1643-4F1B-B0EB-F91221556732}" type="presParOf" srcId="{55FB9EFF-43AF-4FD6-8D91-3CBC27C7BDBE}" destId="{6E61CAAE-5567-469B-B8B9-01DD5A9DBA0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EF1698-A5CA-40B1-8098-C5548CA0ACD5}">
      <dsp:nvSpPr>
        <dsp:cNvPr id="0" name=""/>
        <dsp:cNvSpPr/>
      </dsp:nvSpPr>
      <dsp:spPr>
        <a:xfrm>
          <a:off x="1292" y="121766"/>
          <a:ext cx="1150379" cy="46015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/>
            <a:t>Dalton   1983</a:t>
          </a:r>
        </a:p>
      </dsp:txBody>
      <dsp:txXfrm>
        <a:off x="231368" y="121766"/>
        <a:ext cx="690228" cy="460151"/>
      </dsp:txXfrm>
    </dsp:sp>
    <dsp:sp modelId="{CA071D9C-5A72-4A12-8090-4873BD8344E1}">
      <dsp:nvSpPr>
        <dsp:cNvPr id="0" name=""/>
        <dsp:cNvSpPr/>
      </dsp:nvSpPr>
      <dsp:spPr>
        <a:xfrm>
          <a:off x="1036633" y="121766"/>
          <a:ext cx="1150379" cy="46015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/>
            <a:t>Thompson 1904</a:t>
          </a:r>
        </a:p>
      </dsp:txBody>
      <dsp:txXfrm>
        <a:off x="1266709" y="121766"/>
        <a:ext cx="690228" cy="460151"/>
      </dsp:txXfrm>
    </dsp:sp>
    <dsp:sp modelId="{137ACDC8-D503-40EA-93C7-101444AE43E6}">
      <dsp:nvSpPr>
        <dsp:cNvPr id="0" name=""/>
        <dsp:cNvSpPr/>
      </dsp:nvSpPr>
      <dsp:spPr>
        <a:xfrm>
          <a:off x="2071975" y="121766"/>
          <a:ext cx="1150379" cy="46015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/>
            <a:t>Rutherford 1911</a:t>
          </a:r>
        </a:p>
      </dsp:txBody>
      <dsp:txXfrm>
        <a:off x="2302051" y="121766"/>
        <a:ext cx="690228" cy="460151"/>
      </dsp:txXfrm>
    </dsp:sp>
    <dsp:sp modelId="{B62C78FC-A63E-4E93-9C52-85E0CA0DF36B}">
      <dsp:nvSpPr>
        <dsp:cNvPr id="0" name=""/>
        <dsp:cNvSpPr/>
      </dsp:nvSpPr>
      <dsp:spPr>
        <a:xfrm>
          <a:off x="3107316" y="121766"/>
          <a:ext cx="1150379" cy="46015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/>
            <a:t>Bohr       1913</a:t>
          </a:r>
        </a:p>
      </dsp:txBody>
      <dsp:txXfrm>
        <a:off x="3337392" y="121766"/>
        <a:ext cx="690228" cy="460151"/>
      </dsp:txXfrm>
    </dsp:sp>
    <dsp:sp modelId="{6E61CAAE-5567-469B-B8B9-01DD5A9DBA04}">
      <dsp:nvSpPr>
        <dsp:cNvPr id="0" name=""/>
        <dsp:cNvSpPr/>
      </dsp:nvSpPr>
      <dsp:spPr>
        <a:xfrm>
          <a:off x="4142658" y="121766"/>
          <a:ext cx="1150379" cy="46015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/>
            <a:t>Schrodinger 1926</a:t>
          </a:r>
        </a:p>
      </dsp:txBody>
      <dsp:txXfrm>
        <a:off x="4372734" y="121766"/>
        <a:ext cx="690228" cy="4601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EF1698-A5CA-40B1-8098-C5548CA0ACD5}">
      <dsp:nvSpPr>
        <dsp:cNvPr id="0" name=""/>
        <dsp:cNvSpPr/>
      </dsp:nvSpPr>
      <dsp:spPr>
        <a:xfrm>
          <a:off x="1292" y="121766"/>
          <a:ext cx="1150379" cy="46015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/>
            <a:t>Dalton   1983</a:t>
          </a:r>
        </a:p>
      </dsp:txBody>
      <dsp:txXfrm>
        <a:off x="231368" y="121766"/>
        <a:ext cx="690228" cy="460151"/>
      </dsp:txXfrm>
    </dsp:sp>
    <dsp:sp modelId="{CA071D9C-5A72-4A12-8090-4873BD8344E1}">
      <dsp:nvSpPr>
        <dsp:cNvPr id="0" name=""/>
        <dsp:cNvSpPr/>
      </dsp:nvSpPr>
      <dsp:spPr>
        <a:xfrm>
          <a:off x="1036633" y="121766"/>
          <a:ext cx="1150379" cy="46015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/>
            <a:t>Thompson 1904</a:t>
          </a:r>
        </a:p>
      </dsp:txBody>
      <dsp:txXfrm>
        <a:off x="1266709" y="121766"/>
        <a:ext cx="690228" cy="460151"/>
      </dsp:txXfrm>
    </dsp:sp>
    <dsp:sp modelId="{137ACDC8-D503-40EA-93C7-101444AE43E6}">
      <dsp:nvSpPr>
        <dsp:cNvPr id="0" name=""/>
        <dsp:cNvSpPr/>
      </dsp:nvSpPr>
      <dsp:spPr>
        <a:xfrm>
          <a:off x="2071975" y="121766"/>
          <a:ext cx="1150379" cy="46015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/>
            <a:t>Rutherford 1911</a:t>
          </a:r>
        </a:p>
      </dsp:txBody>
      <dsp:txXfrm>
        <a:off x="2302051" y="121766"/>
        <a:ext cx="690228" cy="460151"/>
      </dsp:txXfrm>
    </dsp:sp>
    <dsp:sp modelId="{B62C78FC-A63E-4E93-9C52-85E0CA0DF36B}">
      <dsp:nvSpPr>
        <dsp:cNvPr id="0" name=""/>
        <dsp:cNvSpPr/>
      </dsp:nvSpPr>
      <dsp:spPr>
        <a:xfrm>
          <a:off x="3107316" y="121766"/>
          <a:ext cx="1150379" cy="46015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/>
            <a:t>Bohr       1913</a:t>
          </a:r>
        </a:p>
      </dsp:txBody>
      <dsp:txXfrm>
        <a:off x="3337392" y="121766"/>
        <a:ext cx="690228" cy="460151"/>
      </dsp:txXfrm>
    </dsp:sp>
    <dsp:sp modelId="{6E61CAAE-5567-469B-B8B9-01DD5A9DBA04}">
      <dsp:nvSpPr>
        <dsp:cNvPr id="0" name=""/>
        <dsp:cNvSpPr/>
      </dsp:nvSpPr>
      <dsp:spPr>
        <a:xfrm>
          <a:off x="4142658" y="121766"/>
          <a:ext cx="1150379" cy="46015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/>
            <a:t>Schrodinger 1926</a:t>
          </a:r>
        </a:p>
      </dsp:txBody>
      <dsp:txXfrm>
        <a:off x="4372734" y="121766"/>
        <a:ext cx="690228" cy="4601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EF1698-A5CA-40B1-8098-C5548CA0ACD5}">
      <dsp:nvSpPr>
        <dsp:cNvPr id="0" name=""/>
        <dsp:cNvSpPr/>
      </dsp:nvSpPr>
      <dsp:spPr>
        <a:xfrm>
          <a:off x="1292" y="121766"/>
          <a:ext cx="1150379" cy="46015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/>
            <a:t>Dalton   1983</a:t>
          </a:r>
        </a:p>
      </dsp:txBody>
      <dsp:txXfrm>
        <a:off x="231368" y="121766"/>
        <a:ext cx="690228" cy="460151"/>
      </dsp:txXfrm>
    </dsp:sp>
    <dsp:sp modelId="{CA071D9C-5A72-4A12-8090-4873BD8344E1}">
      <dsp:nvSpPr>
        <dsp:cNvPr id="0" name=""/>
        <dsp:cNvSpPr/>
      </dsp:nvSpPr>
      <dsp:spPr>
        <a:xfrm>
          <a:off x="1036633" y="121766"/>
          <a:ext cx="1150379" cy="46015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/>
            <a:t>Thompson 1904</a:t>
          </a:r>
        </a:p>
      </dsp:txBody>
      <dsp:txXfrm>
        <a:off x="1266709" y="121766"/>
        <a:ext cx="690228" cy="460151"/>
      </dsp:txXfrm>
    </dsp:sp>
    <dsp:sp modelId="{137ACDC8-D503-40EA-93C7-101444AE43E6}">
      <dsp:nvSpPr>
        <dsp:cNvPr id="0" name=""/>
        <dsp:cNvSpPr/>
      </dsp:nvSpPr>
      <dsp:spPr>
        <a:xfrm>
          <a:off x="2071975" y="121766"/>
          <a:ext cx="1150379" cy="46015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/>
            <a:t>Rutherford 1911</a:t>
          </a:r>
        </a:p>
      </dsp:txBody>
      <dsp:txXfrm>
        <a:off x="2302051" y="121766"/>
        <a:ext cx="690228" cy="460151"/>
      </dsp:txXfrm>
    </dsp:sp>
    <dsp:sp modelId="{B62C78FC-A63E-4E93-9C52-85E0CA0DF36B}">
      <dsp:nvSpPr>
        <dsp:cNvPr id="0" name=""/>
        <dsp:cNvSpPr/>
      </dsp:nvSpPr>
      <dsp:spPr>
        <a:xfrm>
          <a:off x="3107316" y="121766"/>
          <a:ext cx="1150379" cy="46015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/>
            <a:t>Bohr       1913</a:t>
          </a:r>
        </a:p>
      </dsp:txBody>
      <dsp:txXfrm>
        <a:off x="3337392" y="121766"/>
        <a:ext cx="690228" cy="460151"/>
      </dsp:txXfrm>
    </dsp:sp>
    <dsp:sp modelId="{6E61CAAE-5567-469B-B8B9-01DD5A9DBA04}">
      <dsp:nvSpPr>
        <dsp:cNvPr id="0" name=""/>
        <dsp:cNvSpPr/>
      </dsp:nvSpPr>
      <dsp:spPr>
        <a:xfrm>
          <a:off x="4142658" y="121766"/>
          <a:ext cx="1150379" cy="46015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/>
            <a:t>Schrodinger 1926</a:t>
          </a:r>
        </a:p>
      </dsp:txBody>
      <dsp:txXfrm>
        <a:off x="4372734" y="121766"/>
        <a:ext cx="690228" cy="4601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EF1698-A5CA-40B1-8098-C5548CA0ACD5}">
      <dsp:nvSpPr>
        <dsp:cNvPr id="0" name=""/>
        <dsp:cNvSpPr/>
      </dsp:nvSpPr>
      <dsp:spPr>
        <a:xfrm>
          <a:off x="1292" y="121766"/>
          <a:ext cx="1150379" cy="46015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/>
            <a:t>Dalton   1803</a:t>
          </a:r>
        </a:p>
      </dsp:txBody>
      <dsp:txXfrm>
        <a:off x="231368" y="121766"/>
        <a:ext cx="690228" cy="460151"/>
      </dsp:txXfrm>
    </dsp:sp>
    <dsp:sp modelId="{CA071D9C-5A72-4A12-8090-4873BD8344E1}">
      <dsp:nvSpPr>
        <dsp:cNvPr id="0" name=""/>
        <dsp:cNvSpPr/>
      </dsp:nvSpPr>
      <dsp:spPr>
        <a:xfrm>
          <a:off x="1036633" y="121766"/>
          <a:ext cx="1150379" cy="46015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/>
            <a:t>Thompson 1904</a:t>
          </a:r>
        </a:p>
      </dsp:txBody>
      <dsp:txXfrm>
        <a:off x="1266709" y="121766"/>
        <a:ext cx="690228" cy="460151"/>
      </dsp:txXfrm>
    </dsp:sp>
    <dsp:sp modelId="{137ACDC8-D503-40EA-93C7-101444AE43E6}">
      <dsp:nvSpPr>
        <dsp:cNvPr id="0" name=""/>
        <dsp:cNvSpPr/>
      </dsp:nvSpPr>
      <dsp:spPr>
        <a:xfrm>
          <a:off x="2071975" y="121766"/>
          <a:ext cx="1150379" cy="46015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/>
            <a:t>Rutherford 1911</a:t>
          </a:r>
        </a:p>
      </dsp:txBody>
      <dsp:txXfrm>
        <a:off x="2302051" y="121766"/>
        <a:ext cx="690228" cy="460151"/>
      </dsp:txXfrm>
    </dsp:sp>
    <dsp:sp modelId="{B62C78FC-A63E-4E93-9C52-85E0CA0DF36B}">
      <dsp:nvSpPr>
        <dsp:cNvPr id="0" name=""/>
        <dsp:cNvSpPr/>
      </dsp:nvSpPr>
      <dsp:spPr>
        <a:xfrm>
          <a:off x="3107316" y="121766"/>
          <a:ext cx="1150379" cy="46015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/>
            <a:t>Bohr       1913</a:t>
          </a:r>
        </a:p>
      </dsp:txBody>
      <dsp:txXfrm>
        <a:off x="3337392" y="121766"/>
        <a:ext cx="690228" cy="460151"/>
      </dsp:txXfrm>
    </dsp:sp>
    <dsp:sp modelId="{6E61CAAE-5567-469B-B8B9-01DD5A9DBA04}">
      <dsp:nvSpPr>
        <dsp:cNvPr id="0" name=""/>
        <dsp:cNvSpPr/>
      </dsp:nvSpPr>
      <dsp:spPr>
        <a:xfrm>
          <a:off x="4142658" y="121766"/>
          <a:ext cx="1150379" cy="46015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/>
            <a:t>Schrodinger 1926</a:t>
          </a:r>
        </a:p>
      </dsp:txBody>
      <dsp:txXfrm>
        <a:off x="4372734" y="121766"/>
        <a:ext cx="690228" cy="46015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EF1698-A5CA-40B1-8098-C5548CA0ACD5}">
      <dsp:nvSpPr>
        <dsp:cNvPr id="0" name=""/>
        <dsp:cNvSpPr/>
      </dsp:nvSpPr>
      <dsp:spPr>
        <a:xfrm>
          <a:off x="1292" y="121766"/>
          <a:ext cx="1150379" cy="46015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/>
            <a:t>Dalton   1803</a:t>
          </a:r>
        </a:p>
      </dsp:txBody>
      <dsp:txXfrm>
        <a:off x="231368" y="121766"/>
        <a:ext cx="690228" cy="460151"/>
      </dsp:txXfrm>
    </dsp:sp>
    <dsp:sp modelId="{CA071D9C-5A72-4A12-8090-4873BD8344E1}">
      <dsp:nvSpPr>
        <dsp:cNvPr id="0" name=""/>
        <dsp:cNvSpPr/>
      </dsp:nvSpPr>
      <dsp:spPr>
        <a:xfrm>
          <a:off x="1036633" y="121766"/>
          <a:ext cx="1150379" cy="46015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/>
            <a:t>Thompson 1904</a:t>
          </a:r>
        </a:p>
      </dsp:txBody>
      <dsp:txXfrm>
        <a:off x="1266709" y="121766"/>
        <a:ext cx="690228" cy="460151"/>
      </dsp:txXfrm>
    </dsp:sp>
    <dsp:sp modelId="{137ACDC8-D503-40EA-93C7-101444AE43E6}">
      <dsp:nvSpPr>
        <dsp:cNvPr id="0" name=""/>
        <dsp:cNvSpPr/>
      </dsp:nvSpPr>
      <dsp:spPr>
        <a:xfrm>
          <a:off x="2071975" y="121766"/>
          <a:ext cx="1150379" cy="46015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/>
            <a:t>Rutherford 1911</a:t>
          </a:r>
        </a:p>
      </dsp:txBody>
      <dsp:txXfrm>
        <a:off x="2302051" y="121766"/>
        <a:ext cx="690228" cy="460151"/>
      </dsp:txXfrm>
    </dsp:sp>
    <dsp:sp modelId="{B62C78FC-A63E-4E93-9C52-85E0CA0DF36B}">
      <dsp:nvSpPr>
        <dsp:cNvPr id="0" name=""/>
        <dsp:cNvSpPr/>
      </dsp:nvSpPr>
      <dsp:spPr>
        <a:xfrm>
          <a:off x="3107316" y="121766"/>
          <a:ext cx="1150379" cy="46015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/>
            <a:t>Bohr       1913</a:t>
          </a:r>
        </a:p>
      </dsp:txBody>
      <dsp:txXfrm>
        <a:off x="3337392" y="121766"/>
        <a:ext cx="690228" cy="460151"/>
      </dsp:txXfrm>
    </dsp:sp>
    <dsp:sp modelId="{6E61CAAE-5567-469B-B8B9-01DD5A9DBA04}">
      <dsp:nvSpPr>
        <dsp:cNvPr id="0" name=""/>
        <dsp:cNvSpPr/>
      </dsp:nvSpPr>
      <dsp:spPr>
        <a:xfrm>
          <a:off x="4142658" y="121766"/>
          <a:ext cx="1150379" cy="46015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/>
            <a:t>Schrodinger 1926</a:t>
          </a:r>
        </a:p>
      </dsp:txBody>
      <dsp:txXfrm>
        <a:off x="4372734" y="121766"/>
        <a:ext cx="690228" cy="4601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138C8E-03B8-4368-86A2-3F9C4FBD9FE4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5C663B-431B-423B-9A93-E685BED1D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8744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295A99-AFDC-4489-AD5A-232A2B8B5E9F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F77909-1D86-4682-89B5-4CE904DA8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130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92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613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050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4473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280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659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9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157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7165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270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95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5816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4709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8402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995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07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1702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2625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8249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755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7060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29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2259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0507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271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2781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8674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894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7341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4495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5790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7651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3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8747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5257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7388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607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7827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5351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6782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0127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152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336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007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7243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86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1527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95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14805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8687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9334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28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12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171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27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800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17A66-7196-4C84-BBB2-CA73672618B6}" type="datetime1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322B-A538-4A49-A15D-9CB5DB056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7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38042-F3E1-4971-9A68-5CC7D80BFD79}" type="datetime1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322B-A538-4A49-A15D-9CB5DB056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32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22B7-44FB-432C-A03F-62DA8464667C}" type="datetime1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322B-A538-4A49-A15D-9CB5DB056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957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73513-0F9E-43EB-89A4-D9AE8DDAC043}" type="datetime1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322B-A538-4A49-A15D-9CB5DB056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4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CA7EA-CC7C-4398-AFC7-D25B506E424B}" type="datetime1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322B-A538-4A49-A15D-9CB5DB056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744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3408A-A315-4CDF-8E0E-95F46864F100}" type="datetime1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322B-A538-4A49-A15D-9CB5DB056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31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17088-E694-4A1C-A3F1-541B68AEB691}" type="datetime1">
              <a:rPr lang="en-US" smtClean="0"/>
              <a:t>9/22/2023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322B-A538-4A49-A15D-9CB5DB056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7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B1F3D-CE55-4CE9-A057-45171E04E0AD}" type="datetime1">
              <a:rPr lang="en-US" smtClean="0"/>
              <a:t>9/22/2023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322B-A538-4A49-A15D-9CB5DB056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76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B77DF-599A-4B91-B412-44B30AFAC672}" type="datetime1">
              <a:rPr lang="en-US" smtClean="0"/>
              <a:t>9/22/2023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322B-A538-4A49-A15D-9CB5DB056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23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4CCED-B603-48AC-9C36-5B8DDA8ED4F0}" type="datetime1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322B-A538-4A49-A15D-9CB5DB056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567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2C8C3-C964-4CC9-B864-27C034D90A92}" type="datetime1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322B-A538-4A49-A15D-9CB5DB056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903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1D6C-011E-4005-9578-EB92E29D72B9}" type="datetime1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C2322B-A538-4A49-A15D-9CB5DB056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179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2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13" Type="http://schemas.openxmlformats.org/officeDocument/2006/relationships/image" Target="../media/image35.png"/><Relationship Id="rId3" Type="http://schemas.openxmlformats.org/officeDocument/2006/relationships/image" Target="../media/image34.png"/><Relationship Id="rId7" Type="http://schemas.openxmlformats.org/officeDocument/2006/relationships/diagramQuickStyle" Target="../diagrams/quickStyle5.xm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5.xml"/><Relationship Id="rId11" Type="http://schemas.openxmlformats.org/officeDocument/2006/relationships/image" Target="../media/image7.png"/><Relationship Id="rId5" Type="http://schemas.openxmlformats.org/officeDocument/2006/relationships/diagramData" Target="../diagrams/data5.xml"/><Relationship Id="rId10" Type="http://schemas.openxmlformats.org/officeDocument/2006/relationships/image" Target="../media/image5.png"/><Relationship Id="rId4" Type="http://schemas.openxmlformats.org/officeDocument/2006/relationships/image" Target="../media/image33.png"/><Relationship Id="rId9" Type="http://schemas.microsoft.com/office/2007/relationships/diagramDrawing" Target="../diagrams/drawing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notesSlide" Target="../notesSlides/notesSlide20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8.png"/><Relationship Id="rId5" Type="http://schemas.openxmlformats.org/officeDocument/2006/relationships/image" Target="../media/image38.jpeg"/><Relationship Id="rId4" Type="http://schemas.openxmlformats.org/officeDocument/2006/relationships/hyperlink" Target="http://images.google.com.vn/imgres?imgurl=http://www.spaceandmotion.com/Images/de-Broglie-physics-1.jpg&amp;imgrefurl=http://www.spaceandmotion.com/quantum-theory-de-broglie-quotes.htm&amp;h=326&amp;w=250&amp;sz=11&amp;hl=en&amp;start=2&amp;um=1&amp;tbnid=IWV0X7Ebwk0lbM:&amp;tbnh=118&amp;tbnw=90&amp;prev=/images?q=de+Broglie+&amp;svnum=10&amp;um=1&amp;hl=en&amp;sa=N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4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41.wmf"/><Relationship Id="rId4" Type="http://schemas.openxmlformats.org/officeDocument/2006/relationships/oleObject" Target="../embeddings/oleObject2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3.wmf"/><Relationship Id="rId4" Type="http://schemas.openxmlformats.org/officeDocument/2006/relationships/oleObject" Target="../embeddings/oleObject4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2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11" Type="http://schemas.openxmlformats.org/officeDocument/2006/relationships/image" Target="../media/image5.png"/><Relationship Id="rId5" Type="http://schemas.openxmlformats.org/officeDocument/2006/relationships/image" Target="../media/image4.jpeg"/><Relationship Id="rId10" Type="http://schemas.microsoft.com/office/2007/relationships/diagramDrawing" Target="../diagrams/drawing1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8.jpeg"/><Relationship Id="rId5" Type="http://schemas.openxmlformats.org/officeDocument/2006/relationships/diagramLayout" Target="../diagrams/layout2.xml"/><Relationship Id="rId10" Type="http://schemas.openxmlformats.org/officeDocument/2006/relationships/image" Target="../media/image7.png"/><Relationship Id="rId4" Type="http://schemas.openxmlformats.org/officeDocument/2006/relationships/diagramData" Target="../diagrams/data2.xml"/><Relationship Id="rId9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10.jp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9.jpeg"/><Relationship Id="rId4" Type="http://schemas.openxmlformats.org/officeDocument/2006/relationships/diagramLayout" Target="../diagrams/layout3.xml"/><Relationship Id="rId9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jpeg"/><Relationship Id="rId4" Type="http://schemas.openxmlformats.org/officeDocument/2006/relationships/image" Target="../media/image76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79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19.jpe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18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F4A910-118B-E89E-555C-15918BF29739}"/>
              </a:ext>
            </a:extLst>
          </p:cNvPr>
          <p:cNvSpPr/>
          <p:nvPr/>
        </p:nvSpPr>
        <p:spPr>
          <a:xfrm>
            <a:off x="0" y="6184234"/>
            <a:ext cx="12192000" cy="649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41" name="Rectangle 40"/>
          <p:cNvSpPr/>
          <p:nvPr/>
        </p:nvSpPr>
        <p:spPr>
          <a:xfrm>
            <a:off x="3685729" y="5530987"/>
            <a:ext cx="4955553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PhD. </a:t>
            </a:r>
            <a:r>
              <a:rPr lang="en-US" sz="26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Đặng</a:t>
            </a:r>
            <a:r>
              <a:rPr lang="en-US" sz="2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Văn</a:t>
            </a:r>
            <a:r>
              <a:rPr lang="en-US" sz="2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Hân</a:t>
            </a:r>
            <a:endParaRPr lang="en-US" sz="2600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Office: 112B2 or 804H3 Building</a:t>
            </a:r>
          </a:p>
          <a:p>
            <a:pPr algn="ctr"/>
            <a:r>
              <a:rPr lang="en-US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Email: </a:t>
            </a:r>
            <a:r>
              <a:rPr lang="en-US" sz="20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dvhan@hcmut.edu.vn</a:t>
            </a:r>
            <a:endParaRPr lang="en-US" sz="2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3024102"/>
            <a:ext cx="12192000" cy="135421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tabLst>
                <a:tab pos="3135630" algn="ctr"/>
              </a:tabLst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Chapter 1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  <a:tabLst>
                <a:tab pos="3135630" algn="ctr"/>
              </a:tabLst>
            </a:pPr>
            <a:r>
              <a:rPr lang="en-US" sz="3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Atomic Structure</a:t>
            </a:r>
            <a:endParaRPr lang="vi-VN" sz="3600" b="1" dirty="0">
              <a:solidFill>
                <a:schemeClr val="bg1"/>
              </a:solidFill>
              <a:effectLst/>
              <a:latin typeface="Arial" panose="020B06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</p:txBody>
      </p:sp>
      <p:sp>
        <p:nvSpPr>
          <p:cNvPr id="43" name="Title 1"/>
          <p:cNvSpPr txBox="1">
            <a:spLocks/>
          </p:cNvSpPr>
          <p:nvPr/>
        </p:nvSpPr>
        <p:spPr>
          <a:xfrm>
            <a:off x="1480215" y="122231"/>
            <a:ext cx="9366583" cy="108780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Faculty of Chemical Engineering</a:t>
            </a: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4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Inorganic Technology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1" y="-2"/>
            <a:ext cx="1201458" cy="118872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328188" y="1871434"/>
            <a:ext cx="9366583" cy="681474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Chemistry</a:t>
            </a:r>
          </a:p>
        </p:txBody>
      </p:sp>
    </p:spTree>
    <p:extLst>
      <p:ext uri="{BB962C8B-B14F-4D97-AF65-F5344CB8AC3E}">
        <p14:creationId xmlns:p14="http://schemas.microsoft.com/office/powerpoint/2010/main" val="2175107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6513" y="6459785"/>
            <a:ext cx="360707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9328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Atomic Number</a:t>
            </a:r>
            <a:r>
              <a:rPr lang="en-US" altLang="zh-TW" sz="4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65994" y="4465652"/>
            <a:ext cx="10233738" cy="2061589"/>
            <a:chOff x="-5548027" y="4322752"/>
            <a:chExt cx="10233738" cy="20615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1959425" y="4322752"/>
                  <a:ext cx="2726286" cy="156183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sz="960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US" sz="9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sub>
                          <m:sup>
                            <m:r>
                              <a:rPr lang="en-US" sz="9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  <m:e>
                            <m:r>
                              <a:rPr lang="en-US" sz="9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sPre>
                      </m:oMath>
                    </m:oMathPara>
                  </a14:m>
                  <a:endParaRPr lang="en-US" sz="96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9425" y="4322752"/>
                  <a:ext cx="2726286" cy="1506503"/>
                </a:xfrm>
                <a:prstGeom prst="rect">
                  <a:avLst/>
                </a:prstGeom>
                <a:blipFill>
                  <a:blip r:embed="rId3"/>
                  <a:stretch>
                    <a:fillRect t="-840" b="-15966"/>
                  </a:stretch>
                </a:blipFill>
              </p:spPr>
              <p:txBody>
                <a:bodyPr/>
                <a:lstStyle/>
                <a:p>
                  <a:r>
                    <a:rPr lang="en-V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1">
              <a:extLst>
                <a:ext uri="{FF2B5EF4-FFF2-40B4-BE49-F238E27FC236}">
                  <a16:creationId xmlns:a16="http://schemas.microsoft.com/office/drawing/2014/main" id="{1D701411-B6BB-46AE-98B3-E5B00D544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548027" y="4845458"/>
              <a:ext cx="5605604" cy="15388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ts val="600"/>
                </a:spcAft>
                <a:buClr>
                  <a:schemeClr val="tx1"/>
                </a:buClr>
                <a:buFontTx/>
                <a:buNone/>
              </a:pPr>
              <a:r>
                <a:rPr lang="vi-VN" altLang="en-US" sz="2800" i="1" dirty="0">
                  <a:latin typeface="Arial" panose="020B0604020202020204" pitchFamily="34" charset="0"/>
                </a:rPr>
                <a:t>X: </a:t>
              </a:r>
              <a:r>
                <a:rPr lang="en-US" altLang="en-US" sz="2800" i="1" dirty="0">
                  <a:latin typeface="Arial" panose="020B0604020202020204" pitchFamily="34" charset="0"/>
                </a:rPr>
                <a:t>element                                                                                                               </a:t>
              </a:r>
            </a:p>
            <a:p>
              <a:pPr eaLnBrk="1" hangingPunct="1">
                <a:spcBef>
                  <a:spcPct val="0"/>
                </a:spcBef>
                <a:spcAft>
                  <a:spcPts val="600"/>
                </a:spcAft>
                <a:buClr>
                  <a:schemeClr val="tx1"/>
                </a:buClr>
                <a:buFontTx/>
                <a:buNone/>
              </a:pPr>
              <a:r>
                <a:rPr lang="en-US" altLang="en-US" sz="2800" i="1" dirty="0">
                  <a:solidFill>
                    <a:srgbClr val="0070C0"/>
                  </a:solidFill>
                  <a:latin typeface="Arial" panose="020B0604020202020204" pitchFamily="34" charset="0"/>
                </a:rPr>
                <a:t>Atomic number (Z)= n</a:t>
              </a:r>
              <a:r>
                <a:rPr lang="en-US" altLang="en-US" sz="2800" i="1" baseline="-25000" dirty="0">
                  <a:solidFill>
                    <a:srgbClr val="0070C0"/>
                  </a:solidFill>
                  <a:latin typeface="Arial" panose="020B0604020202020204" pitchFamily="34" charset="0"/>
                </a:rPr>
                <a:t>e</a:t>
              </a:r>
              <a:r>
                <a:rPr lang="en-US" altLang="en-US" sz="2800" i="1" dirty="0">
                  <a:solidFill>
                    <a:srgbClr val="0070C0"/>
                  </a:solidFill>
                  <a:latin typeface="Arial" panose="020B0604020202020204" pitchFamily="34" charset="0"/>
                </a:rPr>
                <a:t> = n</a:t>
              </a:r>
              <a:r>
                <a:rPr lang="en-US" altLang="en-US" sz="2800" i="1" baseline="-25000" dirty="0">
                  <a:solidFill>
                    <a:srgbClr val="0070C0"/>
                  </a:solidFill>
                  <a:latin typeface="Arial" panose="020B0604020202020204" pitchFamily="34" charset="0"/>
                </a:rPr>
                <a:t>p</a:t>
              </a:r>
              <a:r>
                <a:rPr lang="en-US" altLang="en-US" sz="2800" i="1" dirty="0">
                  <a:solidFill>
                    <a:srgbClr val="0070C0"/>
                  </a:solidFill>
                  <a:latin typeface="Arial" panose="020B0604020202020204" pitchFamily="34" charset="0"/>
                </a:rPr>
                <a:t> </a:t>
              </a:r>
            </a:p>
            <a:p>
              <a:pPr eaLnBrk="1" hangingPunct="1">
                <a:spcBef>
                  <a:spcPct val="0"/>
                </a:spcBef>
                <a:spcAft>
                  <a:spcPts val="600"/>
                </a:spcAft>
                <a:buClr>
                  <a:schemeClr val="tx1"/>
                </a:buClr>
                <a:buFontTx/>
                <a:buNone/>
              </a:pPr>
              <a:r>
                <a:rPr lang="en-US" altLang="en-US" sz="28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Mass number (A) = Z + N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157125" y="1017292"/>
            <a:ext cx="9160677" cy="1429969"/>
            <a:chOff x="352298" y="760749"/>
            <a:chExt cx="9160677" cy="142996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117413-49F1-6FA4-EB46-6FA7A41B78C3}"/>
                </a:ext>
              </a:extLst>
            </p:cNvPr>
            <p:cNvSpPr/>
            <p:nvPr/>
          </p:nvSpPr>
          <p:spPr>
            <a:xfrm>
              <a:off x="352298" y="953936"/>
              <a:ext cx="6096000" cy="95410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indent="311150" algn="just">
                <a:spcBef>
                  <a:spcPts val="600"/>
                </a:spcBef>
                <a:spcAft>
                  <a:spcPts val="1200"/>
                </a:spcAft>
                <a:buClr>
                  <a:srgbClr val="360036"/>
                </a:buClr>
                <a:buSzPct val="85000"/>
              </a:pPr>
              <a:r>
                <a:rPr lang="en-US" altLang="en-US" sz="2800" dirty="0">
                  <a:latin typeface="Arial" panose="020B0604020202020204" pitchFamily="34" charset="0"/>
                </a:rPr>
                <a:t>Please remember that </a:t>
              </a:r>
              <a:r>
                <a:rPr lang="en-US" altLang="en-US" sz="2800" u="sng" dirty="0">
                  <a:latin typeface="Arial" panose="020B0604020202020204" pitchFamily="34" charset="0"/>
                </a:rPr>
                <a:t>specific atoms are composed of identical: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DA458CD-8F4B-A526-D57F-B5D5E7246D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3680" y="953936"/>
              <a:ext cx="1331468" cy="594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5987BD5-60D2-8C43-2B6B-189ED3F3C9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3680" y="1495829"/>
              <a:ext cx="1331468" cy="525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DCAFCE2-5C90-58FA-462C-EB4FFC25DD2D}"/>
                </a:ext>
              </a:extLst>
            </p:cNvPr>
            <p:cNvCxnSpPr>
              <a:cxnSpLocks/>
            </p:cNvCxnSpPr>
            <p:nvPr/>
          </p:nvCxnSpPr>
          <p:spPr>
            <a:xfrm>
              <a:off x="6600698" y="1545789"/>
              <a:ext cx="1314450" cy="4632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E26C10-E00A-9732-4BD8-39B062E31795}"/>
                </a:ext>
              </a:extLst>
            </p:cNvPr>
            <p:cNvSpPr/>
            <p:nvPr/>
          </p:nvSpPr>
          <p:spPr>
            <a:xfrm>
              <a:off x="7950454" y="1292638"/>
              <a:ext cx="13218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spcBef>
                  <a:spcPts val="600"/>
                </a:spcBef>
                <a:spcAft>
                  <a:spcPts val="1200"/>
                </a:spcAft>
                <a:buClr>
                  <a:srgbClr val="360036"/>
                </a:buClr>
                <a:buSzPct val="85000"/>
              </a:pPr>
              <a:r>
                <a:rPr lang="en-US" altLang="en-US" u="sng" dirty="0">
                  <a:solidFill>
                    <a:srgbClr val="003399"/>
                  </a:solidFill>
                  <a:latin typeface="Arial" panose="020B0604020202020204" pitchFamily="34" charset="0"/>
                </a:rPr>
                <a:t>PROTONS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79892D3-9E91-DA95-26EB-00B724DE7678}"/>
                </a:ext>
              </a:extLst>
            </p:cNvPr>
            <p:cNvSpPr/>
            <p:nvPr/>
          </p:nvSpPr>
          <p:spPr>
            <a:xfrm>
              <a:off x="7920194" y="1821386"/>
              <a:ext cx="14798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spcBef>
                  <a:spcPts val="600"/>
                </a:spcBef>
                <a:spcAft>
                  <a:spcPts val="1200"/>
                </a:spcAft>
                <a:buClr>
                  <a:srgbClr val="360036"/>
                </a:buClr>
                <a:buSzPct val="85000"/>
              </a:pPr>
              <a:r>
                <a:rPr lang="en-US" altLang="en-US" u="sng" dirty="0">
                  <a:solidFill>
                    <a:srgbClr val="003399"/>
                  </a:solidFill>
                  <a:latin typeface="Arial" panose="020B0604020202020204" pitchFamily="34" charset="0"/>
                </a:rPr>
                <a:t>NEUTRONS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195356F-B817-38D8-05BB-384A9247678F}"/>
                </a:ext>
              </a:extLst>
            </p:cNvPr>
            <p:cNvSpPr/>
            <p:nvPr/>
          </p:nvSpPr>
          <p:spPr>
            <a:xfrm>
              <a:off x="7904842" y="760749"/>
              <a:ext cx="16081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spcBef>
                  <a:spcPts val="600"/>
                </a:spcBef>
                <a:spcAft>
                  <a:spcPts val="1200"/>
                </a:spcAft>
                <a:buClr>
                  <a:srgbClr val="360036"/>
                </a:buClr>
                <a:buSzPct val="85000"/>
              </a:pPr>
              <a:r>
                <a:rPr lang="en-US" altLang="en-US" u="sng" dirty="0">
                  <a:solidFill>
                    <a:srgbClr val="003399"/>
                  </a:solidFill>
                  <a:latin typeface="Arial" panose="020B0604020202020204" pitchFamily="34" charset="0"/>
                </a:rPr>
                <a:t>ELECTRONS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73C8A6EA-21D8-66C8-4509-B3CA30A9E48A}"/>
              </a:ext>
            </a:extLst>
          </p:cNvPr>
          <p:cNvSpPr/>
          <p:nvPr/>
        </p:nvSpPr>
        <p:spPr>
          <a:xfrm>
            <a:off x="778467" y="2717713"/>
            <a:ext cx="1113467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600"/>
              </a:spcBef>
              <a:spcAft>
                <a:spcPts val="1200"/>
              </a:spcAft>
              <a:buClr>
                <a:srgbClr val="360036"/>
              </a:buClr>
              <a:buSzPct val="85000"/>
              <a:buFont typeface="Wingdings" pitchFamily="2" charset="2"/>
              <a:buChar char="q"/>
            </a:pPr>
            <a:r>
              <a:rPr lang="en-US" altLang="en-US" sz="2400" dirty="0">
                <a:latin typeface="Arial" panose="020B0604020202020204" pitchFamily="34" charset="0"/>
              </a:rPr>
              <a:t>The </a:t>
            </a:r>
            <a:r>
              <a:rPr lang="en-US" altLang="en-US" sz="2400" dirty="0">
                <a:solidFill>
                  <a:srgbClr val="7030A0"/>
                </a:solidFill>
                <a:latin typeface="Arial" panose="020B0604020202020204" pitchFamily="34" charset="0"/>
              </a:rPr>
              <a:t>“</a:t>
            </a:r>
            <a:r>
              <a:rPr lang="en-US" altLang="en-US" sz="2400" u="sng" dirty="0">
                <a:solidFill>
                  <a:srgbClr val="7030A0"/>
                </a:solidFill>
                <a:latin typeface="Arial" panose="020B0604020202020204" pitchFamily="34" charset="0"/>
              </a:rPr>
              <a:t>atomic number (</a:t>
            </a:r>
            <a:r>
              <a:rPr lang="en-US" altLang="en-US" sz="2400" i="1" u="sng" dirty="0">
                <a:solidFill>
                  <a:srgbClr val="7030A0"/>
                </a:solidFill>
                <a:latin typeface="Arial" panose="020B0604020202020204" pitchFamily="34" charset="0"/>
              </a:rPr>
              <a:t>Z</a:t>
            </a:r>
            <a:r>
              <a:rPr lang="en-US" altLang="en-US" sz="2400" u="sng" dirty="0">
                <a:solidFill>
                  <a:srgbClr val="7030A0"/>
                </a:solidFill>
                <a:latin typeface="Arial" panose="020B0604020202020204" pitchFamily="34" charset="0"/>
              </a:rPr>
              <a:t>)</a:t>
            </a:r>
            <a:r>
              <a:rPr lang="en-US" altLang="en-US" sz="2400" dirty="0">
                <a:solidFill>
                  <a:srgbClr val="7030A0"/>
                </a:solidFill>
                <a:latin typeface="Arial" panose="020B0604020202020204" pitchFamily="34" charset="0"/>
              </a:rPr>
              <a:t>” </a:t>
            </a:r>
            <a:r>
              <a:rPr lang="en-US" altLang="en-US" sz="2400" dirty="0">
                <a:latin typeface="Arial" panose="020B0604020202020204" pitchFamily="34" charset="0"/>
              </a:rPr>
              <a:t>of an element is the </a:t>
            </a:r>
            <a:r>
              <a:rPr lang="en-US" altLang="en-US" sz="2400" u="sng" dirty="0">
                <a:solidFill>
                  <a:srgbClr val="7030A0"/>
                </a:solidFill>
                <a:latin typeface="Arial" panose="020B0604020202020204" pitchFamily="34" charset="0"/>
              </a:rPr>
              <a:t>number of protons</a:t>
            </a:r>
            <a:r>
              <a:rPr lang="en-US" altLang="en-US" sz="2400" dirty="0">
                <a:solidFill>
                  <a:srgbClr val="7030A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400" dirty="0">
                <a:latin typeface="Arial" panose="020B0604020202020204" pitchFamily="34" charset="0"/>
              </a:rPr>
              <a:t>in the nucleus</a:t>
            </a:r>
          </a:p>
          <a:p>
            <a:pPr marL="342900" indent="-342900" algn="just">
              <a:spcBef>
                <a:spcPts val="600"/>
              </a:spcBef>
              <a:spcAft>
                <a:spcPts val="1200"/>
              </a:spcAft>
              <a:buClr>
                <a:srgbClr val="360036"/>
              </a:buClr>
              <a:buSzPct val="85000"/>
              <a:buFont typeface="Wingdings" pitchFamily="2" charset="2"/>
              <a:buChar char="q"/>
            </a:pPr>
            <a:r>
              <a:rPr lang="en-US" altLang="en-US" sz="2400" dirty="0">
                <a:solidFill>
                  <a:schemeClr val="accent5"/>
                </a:solidFill>
                <a:latin typeface="Arial" panose="020B0604020202020204" pitchFamily="34" charset="0"/>
              </a:rPr>
              <a:t># protons = # electrons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C28B4B-877F-B261-3BD8-6BA2EDFFF55F}"/>
              </a:ext>
            </a:extLst>
          </p:cNvPr>
          <p:cNvSpPr/>
          <p:nvPr/>
        </p:nvSpPr>
        <p:spPr>
          <a:xfrm>
            <a:off x="323357" y="4367300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Bef>
                <a:spcPts val="600"/>
              </a:spcBef>
              <a:spcAft>
                <a:spcPts val="1200"/>
              </a:spcAft>
              <a:buClr>
                <a:srgbClr val="360036"/>
              </a:buClr>
              <a:buSzPct val="85000"/>
            </a:pPr>
            <a:r>
              <a:rPr lang="en-US" altLang="en-US" sz="2800" u="sng" dirty="0">
                <a:solidFill>
                  <a:srgbClr val="00B050"/>
                </a:solidFill>
                <a:latin typeface="Arial" panose="020B0604020202020204" pitchFamily="34" charset="0"/>
              </a:rPr>
              <a:t>The symbol of the element</a:t>
            </a:r>
            <a:r>
              <a:rPr lang="en-US" altLang="en-US" sz="2800" dirty="0">
                <a:solidFill>
                  <a:srgbClr val="C00000"/>
                </a:solidFill>
                <a:latin typeface="Arial" panose="020B0604020202020204" pitchFamily="34" charset="0"/>
              </a:rPr>
              <a:t>:</a:t>
            </a:r>
            <a:endParaRPr lang="en-US" altLang="en-US" sz="2800" u="sng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DF92F05-2F44-238F-957F-5B28AD269D8C}"/>
              </a:ext>
            </a:extLst>
          </p:cNvPr>
          <p:cNvCxnSpPr>
            <a:cxnSpLocks/>
          </p:cNvCxnSpPr>
          <p:nvPr/>
        </p:nvCxnSpPr>
        <p:spPr>
          <a:xfrm flipH="1">
            <a:off x="8218976" y="4695448"/>
            <a:ext cx="1024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5">
            <a:extLst>
              <a:ext uri="{FF2B5EF4-FFF2-40B4-BE49-F238E27FC236}">
                <a16:creationId xmlns:a16="http://schemas.microsoft.com/office/drawing/2014/main" id="{85E20C1B-C3B4-F199-A538-C3D679C255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9911" y="4221812"/>
            <a:ext cx="1407437" cy="95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2800" dirty="0">
                <a:solidFill>
                  <a:srgbClr val="FF0000"/>
                </a:solidFill>
                <a:latin typeface="Arial" panose="020B0604020202020204" pitchFamily="34" charset="0"/>
              </a:rPr>
              <a:t>Mass</a:t>
            </a:r>
          </a:p>
          <a:p>
            <a:pPr algn="ctr"/>
            <a:r>
              <a:rPr lang="en-US" altLang="en-US" sz="2800" dirty="0">
                <a:solidFill>
                  <a:srgbClr val="FF0000"/>
                </a:solidFill>
                <a:latin typeface="Arial" panose="020B0604020202020204" pitchFamily="34" charset="0"/>
              </a:rPr>
              <a:t>number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F92F05-2F44-238F-957F-5B28AD269D8C}"/>
              </a:ext>
            </a:extLst>
          </p:cNvPr>
          <p:cNvCxnSpPr>
            <a:cxnSpLocks/>
          </p:cNvCxnSpPr>
          <p:nvPr/>
        </p:nvCxnSpPr>
        <p:spPr>
          <a:xfrm flipH="1">
            <a:off x="8799968" y="5965457"/>
            <a:ext cx="543223" cy="29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5">
            <a:extLst>
              <a:ext uri="{FF2B5EF4-FFF2-40B4-BE49-F238E27FC236}">
                <a16:creationId xmlns:a16="http://schemas.microsoft.com/office/drawing/2014/main" id="{85E20C1B-C3B4-F199-A538-C3D679C255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3629" y="5790672"/>
            <a:ext cx="1407437" cy="95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2800" dirty="0">
                <a:solidFill>
                  <a:srgbClr val="0070C0"/>
                </a:solidFill>
                <a:latin typeface="Arial" panose="020B0604020202020204" pitchFamily="34" charset="0"/>
              </a:rPr>
              <a:t>Atomic</a:t>
            </a:r>
          </a:p>
          <a:p>
            <a:pPr algn="ctr"/>
            <a:r>
              <a:rPr lang="en-US" altLang="en-US" sz="2800" dirty="0">
                <a:solidFill>
                  <a:srgbClr val="0070C0"/>
                </a:solidFill>
                <a:latin typeface="Arial" panose="020B0604020202020204" pitchFamily="34" charset="0"/>
              </a:rPr>
              <a:t>number</a:t>
            </a:r>
          </a:p>
        </p:txBody>
      </p:sp>
    </p:spTree>
    <p:extLst>
      <p:ext uri="{BB962C8B-B14F-4D97-AF65-F5344CB8AC3E}">
        <p14:creationId xmlns:p14="http://schemas.microsoft.com/office/powerpoint/2010/main" val="228122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2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5259" y="6459785"/>
            <a:ext cx="501962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9328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Atomic Number</a:t>
            </a:r>
            <a:r>
              <a:rPr lang="en-US" altLang="zh-TW" sz="4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097A86-D195-0007-93BD-CDC5FDB49F65}"/>
              </a:ext>
            </a:extLst>
          </p:cNvPr>
          <p:cNvSpPr/>
          <p:nvPr/>
        </p:nvSpPr>
        <p:spPr>
          <a:xfrm>
            <a:off x="465106" y="1262181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Bef>
                <a:spcPts val="600"/>
              </a:spcBef>
              <a:spcAft>
                <a:spcPts val="1200"/>
              </a:spcAft>
              <a:buClr>
                <a:srgbClr val="360036"/>
              </a:buClr>
              <a:buSzPct val="85000"/>
            </a:pPr>
            <a:r>
              <a:rPr lang="en-US" altLang="en-US" sz="2800" b="1" u="sng" dirty="0">
                <a:latin typeface="Arial" panose="020B0604020202020204" pitchFamily="34" charset="0"/>
              </a:rPr>
              <a:t>Example</a:t>
            </a:r>
            <a:r>
              <a:rPr lang="en-US" altLang="en-US" sz="2800" b="1" dirty="0">
                <a:latin typeface="Arial" panose="020B0604020202020204" pitchFamily="34" charset="0"/>
              </a:rPr>
              <a:t>:</a:t>
            </a:r>
            <a:endParaRPr lang="en-US" altLang="en-US" sz="2800" b="1" u="sng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472111-5E2F-7D24-D46D-FE59B582018B}"/>
                  </a:ext>
                </a:extLst>
              </p:cNvPr>
              <p:cNvSpPr txBox="1"/>
              <p:nvPr/>
            </p:nvSpPr>
            <p:spPr>
              <a:xfrm>
                <a:off x="4481694" y="3203662"/>
                <a:ext cx="2726286" cy="15267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96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vi-VN" sz="9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</m:sub>
                        <m:sup>
                          <m:r>
                            <a:rPr lang="vi-VN" sz="9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35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9600" i="1">
                              <a:latin typeface="Cambria Math" panose="02040503050406030204" pitchFamily="18" charset="0"/>
                            </a:rPr>
                            <m:t>Cl</m:t>
                          </m:r>
                        </m:e>
                      </m:sPre>
                    </m:oMath>
                  </m:oMathPara>
                </a14:m>
                <a:endParaRPr lang="en-US" sz="9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D472111-5E2F-7D24-D46D-FE59B5820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694" y="3203662"/>
                <a:ext cx="2726286" cy="15267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D2EE24-ABBC-5E5C-E664-8C3C14B32BBC}"/>
              </a:ext>
            </a:extLst>
          </p:cNvPr>
          <p:cNvCxnSpPr>
            <a:cxnSpLocks/>
          </p:cNvCxnSpPr>
          <p:nvPr/>
        </p:nvCxnSpPr>
        <p:spPr>
          <a:xfrm flipH="1">
            <a:off x="3836100" y="4730362"/>
            <a:ext cx="1075756" cy="275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E09210B-098B-786A-E8A9-1ECCC0F764F7}"/>
              </a:ext>
            </a:extLst>
          </p:cNvPr>
          <p:cNvSpPr/>
          <p:nvPr/>
        </p:nvSpPr>
        <p:spPr>
          <a:xfrm>
            <a:off x="1169505" y="4877480"/>
            <a:ext cx="27494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Z = </a:t>
            </a:r>
            <a:r>
              <a:rPr lang="en-US" sz="2800" b="1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800" b="1" i="1" baseline="-25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8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800" b="1" i="1" baseline="-25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E486CA-D0EA-2F06-9A20-C82FF9A91954}"/>
              </a:ext>
            </a:extLst>
          </p:cNvPr>
          <p:cNvSpPr/>
          <p:nvPr/>
        </p:nvSpPr>
        <p:spPr>
          <a:xfrm>
            <a:off x="220075" y="2300790"/>
            <a:ext cx="40425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A = 35 ⇢ </a:t>
            </a:r>
            <a:r>
              <a:rPr lang="en-US" sz="2800" b="1" i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800" b="1" i="1" baseline="-250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 = 35-17=</a:t>
            </a:r>
            <a:r>
              <a:rPr lang="en-US" sz="2800" b="1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28A2DC-30F5-9CE1-29E5-37D87BF0484D}"/>
              </a:ext>
            </a:extLst>
          </p:cNvPr>
          <p:cNvCxnSpPr>
            <a:cxnSpLocks/>
          </p:cNvCxnSpPr>
          <p:nvPr/>
        </p:nvCxnSpPr>
        <p:spPr>
          <a:xfrm flipH="1" flipV="1">
            <a:off x="3836100" y="2873258"/>
            <a:ext cx="1075756" cy="475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D341645-EF9A-BB3F-5E7D-8C13524A13EB}"/>
              </a:ext>
            </a:extLst>
          </p:cNvPr>
          <p:cNvCxnSpPr>
            <a:cxnSpLocks/>
          </p:cNvCxnSpPr>
          <p:nvPr/>
        </p:nvCxnSpPr>
        <p:spPr>
          <a:xfrm>
            <a:off x="5622258" y="4730362"/>
            <a:ext cx="1065564" cy="294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8DDC4AA-C239-8C3C-CC4E-D8F56B44F003}"/>
              </a:ext>
            </a:extLst>
          </p:cNvPr>
          <p:cNvSpPr/>
          <p:nvPr/>
        </p:nvSpPr>
        <p:spPr>
          <a:xfrm>
            <a:off x="6637661" y="4969253"/>
            <a:ext cx="53655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n-US" sz="2800" i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 location in periodic table: </a:t>
            </a:r>
            <a:r>
              <a:rPr lang="en-US" sz="2800" b="1" i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0342D86-C3CB-E6E6-53C7-C5167CF548C4}"/>
              </a:ext>
            </a:extLst>
          </p:cNvPr>
          <p:cNvCxnSpPr>
            <a:cxnSpLocks/>
          </p:cNvCxnSpPr>
          <p:nvPr/>
        </p:nvCxnSpPr>
        <p:spPr>
          <a:xfrm flipV="1">
            <a:off x="6825808" y="2830422"/>
            <a:ext cx="1253108" cy="740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48CDE54-D801-BE34-23F8-950ADD567F59}"/>
              </a:ext>
            </a:extLst>
          </p:cNvPr>
          <p:cNvSpPr/>
          <p:nvPr/>
        </p:nvSpPr>
        <p:spPr>
          <a:xfrm>
            <a:off x="8078916" y="2611648"/>
            <a:ext cx="31598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Element: </a:t>
            </a:r>
            <a:r>
              <a:rPr lang="en-US" sz="2800" b="1" i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Chlorine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7AC58DC-AFCA-63DF-17D7-D31F360429C2}"/>
              </a:ext>
            </a:extLst>
          </p:cNvPr>
          <p:cNvCxnSpPr>
            <a:cxnSpLocks/>
          </p:cNvCxnSpPr>
          <p:nvPr/>
        </p:nvCxnSpPr>
        <p:spPr>
          <a:xfrm flipV="1">
            <a:off x="5434714" y="2345541"/>
            <a:ext cx="520158" cy="990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A31B122-5465-B304-E111-BA6BDB5999E3}"/>
              </a:ext>
            </a:extLst>
          </p:cNvPr>
          <p:cNvSpPr/>
          <p:nvPr/>
        </p:nvSpPr>
        <p:spPr>
          <a:xfrm>
            <a:off x="5896580" y="1918331"/>
            <a:ext cx="23198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800" i="1" baseline="-25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</a:t>
            </a:r>
            <a:r>
              <a:rPr lang="en-US" sz="28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35 amu</a:t>
            </a:r>
            <a:endParaRPr lang="x-none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591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5259" y="6459785"/>
            <a:ext cx="501962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9328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Isotopes</a:t>
            </a:r>
            <a:r>
              <a:rPr lang="en-US" altLang="zh-TW" sz="4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4A6703F-DE7D-9A51-D082-6935A25BA4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5226" y="1608391"/>
            <a:ext cx="9905317" cy="97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0" tIns="45720" rIns="0" bIns="45720" rtlCol="0"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361950" algn="just">
              <a:lnSpc>
                <a:spcPts val="3300"/>
              </a:lnSpc>
              <a:spcBef>
                <a:spcPts val="600"/>
              </a:spcBef>
              <a:spcAft>
                <a:spcPts val="1200"/>
              </a:spcAft>
              <a:buClr>
                <a:srgbClr val="360036"/>
              </a:buClr>
              <a:buSzPct val="85000"/>
              <a:buNone/>
            </a:pPr>
            <a:r>
              <a:rPr lang="en-US" altLang="en-US" sz="3000" b="1" u="sng" dirty="0">
                <a:solidFill>
                  <a:srgbClr val="003399"/>
                </a:solidFill>
                <a:latin typeface="Arial" panose="020B0604020202020204" pitchFamily="34" charset="0"/>
              </a:rPr>
              <a:t>Isotopes</a:t>
            </a: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lang="en-US" altLang="en-US" sz="2600" dirty="0">
                <a:solidFill>
                  <a:schemeClr val="tx1"/>
                </a:solidFill>
                <a:latin typeface="Arial" panose="020B0604020202020204" pitchFamily="34" charset="0"/>
              </a:rPr>
              <a:t>are atoms of the </a:t>
            </a:r>
            <a:r>
              <a:rPr lang="en-US" altLang="en-US" sz="2600" b="1" u="sng" dirty="0">
                <a:solidFill>
                  <a:srgbClr val="003399"/>
                </a:solidFill>
                <a:latin typeface="Arial" panose="020B0604020202020204" pitchFamily="34" charset="0"/>
              </a:rPr>
              <a:t>same element</a:t>
            </a:r>
            <a:r>
              <a:rPr lang="en-US" altLang="en-US" sz="2600" b="1" dirty="0">
                <a:solidFill>
                  <a:srgbClr val="003399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600" dirty="0">
                <a:solidFill>
                  <a:schemeClr val="tx1"/>
                </a:solidFill>
                <a:latin typeface="Arial" panose="020B0604020202020204" pitchFamily="34" charset="0"/>
              </a:rPr>
              <a:t>having</a:t>
            </a:r>
            <a:r>
              <a:rPr lang="en-US" altLang="en-US" sz="2600" dirty="0">
                <a:latin typeface="Arial" panose="020B0604020202020204" pitchFamily="34" charset="0"/>
              </a:rPr>
              <a:t> </a:t>
            </a:r>
            <a:r>
              <a:rPr lang="en-US" altLang="en-US" sz="2600" i="1" dirty="0">
                <a:solidFill>
                  <a:srgbClr val="FF0000"/>
                </a:solidFill>
                <a:latin typeface="Arial" panose="020B0604020202020204" pitchFamily="34" charset="0"/>
              </a:rPr>
              <a:t>different masses</a:t>
            </a:r>
            <a:r>
              <a:rPr lang="en-US" altLang="en-US" sz="2600" dirty="0">
                <a:latin typeface="Arial" panose="020B0604020202020204" pitchFamily="34" charset="0"/>
              </a:rPr>
              <a:t>, </a:t>
            </a:r>
            <a:r>
              <a:rPr lang="en-US" altLang="en-US" sz="2600" dirty="0">
                <a:solidFill>
                  <a:schemeClr val="tx1"/>
                </a:solidFill>
                <a:latin typeface="Arial" panose="020B0604020202020204" pitchFamily="34" charset="0"/>
              </a:rPr>
              <a:t>due to varying </a:t>
            </a:r>
            <a:r>
              <a:rPr lang="en-US" altLang="en-US" sz="2600" b="1" u="sng" dirty="0">
                <a:solidFill>
                  <a:schemeClr val="tx1"/>
                </a:solidFill>
                <a:latin typeface="Arial" panose="020B0604020202020204" pitchFamily="34" charset="0"/>
              </a:rPr>
              <a:t>numbers of neutrons</a:t>
            </a:r>
            <a:r>
              <a:rPr lang="en-US" altLang="en-US" sz="2600" dirty="0">
                <a:solidFill>
                  <a:schemeClr val="tx1"/>
                </a:solidFill>
                <a:latin typeface="Arial" panose="020B0604020202020204" pitchFamily="34" charset="0"/>
              </a:rPr>
              <a:t>. (</a:t>
            </a:r>
            <a:r>
              <a:rPr lang="en-US" altLang="en-US" sz="2600" i="1" dirty="0">
                <a:solidFill>
                  <a:schemeClr val="tx1"/>
                </a:solidFill>
                <a:latin typeface="Arial" panose="020B0604020202020204" pitchFamily="34" charset="0"/>
              </a:rPr>
              <a:t>different neutron numbers</a:t>
            </a:r>
            <a:r>
              <a:rPr lang="en-US" altLang="en-US" sz="2600" dirty="0">
                <a:solidFill>
                  <a:schemeClr val="tx1"/>
                </a:solidFill>
                <a:latin typeface="Arial" panose="020B0604020202020204" pitchFamily="34" charset="0"/>
              </a:rPr>
              <a:t>)</a:t>
            </a:r>
          </a:p>
        </p:txBody>
      </p:sp>
      <p:pic>
        <p:nvPicPr>
          <p:cNvPr id="7" name="Picture 4" descr="Frederick Soddy">
            <a:extLst>
              <a:ext uri="{FF2B5EF4-FFF2-40B4-BE49-F238E27FC236}">
                <a16:creationId xmlns:a16="http://schemas.microsoft.com/office/drawing/2014/main" id="{6ED1095C-7120-E9BE-6282-50A902838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5" y="929694"/>
            <a:ext cx="1174369" cy="1645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84E138-1636-1418-EA03-2A13D5359896}"/>
              </a:ext>
            </a:extLst>
          </p:cNvPr>
          <p:cNvSpPr/>
          <p:nvPr/>
        </p:nvSpPr>
        <p:spPr>
          <a:xfrm>
            <a:off x="1877567" y="981332"/>
            <a:ext cx="9787691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300"/>
              </a:lnSpc>
              <a:spcBef>
                <a:spcPts val="600"/>
              </a:spcBef>
              <a:spcAft>
                <a:spcPts val="1200"/>
              </a:spcAft>
              <a:buClr>
                <a:srgbClr val="360036"/>
              </a:buClr>
              <a:buSzPct val="85000"/>
            </a:pPr>
            <a:r>
              <a:rPr lang="en-US" altLang="en-US" sz="2400" u="sng" dirty="0">
                <a:latin typeface="Arial" panose="020B0604020202020204" pitchFamily="34" charset="0"/>
              </a:rPr>
              <a:t>Frederick Soddy</a:t>
            </a:r>
            <a:r>
              <a:rPr lang="en-US" altLang="en-US" sz="2400" dirty="0">
                <a:latin typeface="Arial" panose="020B0604020202020204" pitchFamily="34" charset="0"/>
              </a:rPr>
              <a:t> (1877-1956) proposed the idea of isotopes in 1912.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B1018CA-9EF9-531D-ECAB-3ABE55184E15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313055" y="3139022"/>
            <a:ext cx="6982467" cy="459229"/>
          </a:xfrm>
          <a:prstGeom prst="rect">
            <a:avLst/>
          </a:prstGeom>
        </p:spPr>
        <p:txBody>
          <a:bodyPr wrap="square" lIns="92075" tIns="46038" rIns="92075" bIns="46038" anchor="t" anchorCtr="1">
            <a:sp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b="1" dirty="0">
                <a:solidFill>
                  <a:schemeClr val="tx1"/>
                </a:solidFill>
                <a:latin typeface="Arial" charset="0"/>
              </a:rPr>
              <a:t>Naming Isotopes: </a:t>
            </a:r>
            <a:r>
              <a:rPr lang="en-US" sz="2800" b="1" dirty="0">
                <a:solidFill>
                  <a:srgbClr val="CC00CC"/>
                </a:solidFill>
                <a:latin typeface="Arial" charset="0"/>
              </a:rPr>
              <a:t>Element-Mass number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54990" y="2978183"/>
            <a:ext cx="10684545" cy="3712820"/>
            <a:chOff x="754990" y="3127808"/>
            <a:chExt cx="10684545" cy="3712820"/>
          </a:xfrm>
        </p:grpSpPr>
        <p:sp>
          <p:nvSpPr>
            <p:cNvPr id="17" name="TextBox 16"/>
            <p:cNvSpPr txBox="1"/>
            <p:nvPr/>
          </p:nvSpPr>
          <p:spPr>
            <a:xfrm>
              <a:off x="2035966" y="5886521"/>
              <a:ext cx="138050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Stable</a:t>
              </a:r>
            </a:p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Isotopes</a:t>
              </a:r>
            </a:p>
          </p:txBody>
        </p:sp>
        <p:sp>
          <p:nvSpPr>
            <p:cNvPr id="18" name="Left Brace 17"/>
            <p:cNvSpPr/>
            <p:nvPr/>
          </p:nvSpPr>
          <p:spPr>
            <a:xfrm rot="16200000">
              <a:off x="2539425" y="3905847"/>
              <a:ext cx="265811" cy="3466330"/>
            </a:xfrm>
            <a:prstGeom prst="leftBrace">
              <a:avLst>
                <a:gd name="adj1" fmla="val 8333"/>
                <a:gd name="adj2" fmla="val 51389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526916" y="5903147"/>
              <a:ext cx="21897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Radioisotope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5430911" y="5366183"/>
              <a:ext cx="185153" cy="5054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/>
            <p:cNvGrpSpPr/>
            <p:nvPr/>
          </p:nvGrpSpPr>
          <p:grpSpPr>
            <a:xfrm>
              <a:off x="7372360" y="3127808"/>
              <a:ext cx="4067175" cy="2779574"/>
              <a:chOff x="7372360" y="3127808"/>
              <a:chExt cx="4067175" cy="2779574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72360" y="3127808"/>
                <a:ext cx="4067175" cy="2238375"/>
              </a:xfrm>
              <a:prstGeom prst="rect">
                <a:avLst/>
              </a:prstGeom>
            </p:spPr>
          </p:pic>
          <p:sp>
            <p:nvSpPr>
              <p:cNvPr id="26" name="Left Brace 25"/>
              <p:cNvSpPr/>
              <p:nvPr/>
            </p:nvSpPr>
            <p:spPr>
              <a:xfrm rot="16200000">
                <a:off x="8614193" y="4486131"/>
                <a:ext cx="243159" cy="2264383"/>
              </a:xfrm>
              <a:prstGeom prst="leftBrace">
                <a:avLst>
                  <a:gd name="adj1" fmla="val 8333"/>
                  <a:gd name="adj2" fmla="val 51389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8" name="Straight Arrow Connector 27"/>
              <p:cNvCxnSpPr/>
              <p:nvPr/>
            </p:nvCxnSpPr>
            <p:spPr>
              <a:xfrm>
                <a:off x="10495552" y="5421052"/>
                <a:ext cx="281973" cy="4863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/>
            <p:cNvGrpSpPr/>
            <p:nvPr/>
          </p:nvGrpSpPr>
          <p:grpSpPr>
            <a:xfrm>
              <a:off x="754990" y="4095588"/>
              <a:ext cx="5755198" cy="1255922"/>
              <a:chOff x="754990" y="4231052"/>
              <a:chExt cx="5755198" cy="1255922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754990" y="4944621"/>
                <a:ext cx="5755198" cy="542353"/>
                <a:chOff x="858189" y="3410421"/>
                <a:chExt cx="5755198" cy="542353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>
                  <a:off x="858189" y="3410421"/>
                  <a:ext cx="177965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Cacbon-12</a:t>
                  </a: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2848857" y="3429554"/>
                  <a:ext cx="177965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Cacbon-13</a:t>
                  </a: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4833733" y="3419065"/>
                  <a:ext cx="177965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Cacbon-14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1233978" y="4262908"/>
                    <a:ext cx="1038689" cy="69044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lang="en-US" sz="4400" i="1" smtClean="0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  <m:sup>
                              <m:r>
                                <a:rPr lang="en-US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sPre>
                        </m:oMath>
                      </m:oMathPara>
                    </a14:m>
                    <a:endParaRPr lang="en-US" sz="4400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33978" y="4262908"/>
                    <a:ext cx="1038689" cy="69044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3116140" y="4231052"/>
                    <a:ext cx="1038689" cy="6938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lang="en-US" sz="4400" i="1" smtClean="0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  <m:sup>
                              <m:r>
                                <a:rPr lang="en-US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p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sPre>
                        </m:oMath>
                      </m:oMathPara>
                    </a14:m>
                    <a:endParaRPr lang="en-US" sz="4400" dirty="0"/>
                  </a:p>
                </p:txBody>
              </p:sp>
            </mc:Choice>
            <mc:Fallback xmlns="">
              <p:sp>
                <p:nvSpPr>
                  <p:cNvPr id="42" name="TextBox 4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16140" y="4231052"/>
                    <a:ext cx="1038689" cy="693844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/>
                  <p:cNvSpPr txBox="1"/>
                  <p:nvPr/>
                </p:nvSpPr>
                <p:spPr>
                  <a:xfrm>
                    <a:off x="5033095" y="4231052"/>
                    <a:ext cx="1038689" cy="68903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Pre>
                            <m:sPrePr>
                              <m:ctrlPr>
                                <a:rPr lang="en-US" sz="4400" i="1" smtClean="0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  <m:sup>
                              <m:r>
                                <a:rPr lang="en-US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sup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sPre>
                        </m:oMath>
                      </m:oMathPara>
                    </a14:m>
                    <a:endParaRPr lang="en-US" sz="4400" dirty="0"/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33095" y="4231052"/>
                    <a:ext cx="1038689" cy="689035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7" name="TextBox 36"/>
          <p:cNvSpPr txBox="1"/>
          <p:nvPr/>
        </p:nvSpPr>
        <p:spPr>
          <a:xfrm>
            <a:off x="8110999" y="5753522"/>
            <a:ext cx="13805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</a:p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Isotopes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867964" y="5838924"/>
            <a:ext cx="2189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Radioisotope</a:t>
            </a:r>
          </a:p>
        </p:txBody>
      </p:sp>
    </p:spTree>
    <p:extLst>
      <p:ext uri="{BB962C8B-B14F-4D97-AF65-F5344CB8AC3E}">
        <p14:creationId xmlns:p14="http://schemas.microsoft.com/office/powerpoint/2010/main" val="289764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37" grpId="0"/>
      <p:bldP spid="3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5259" y="6459785"/>
            <a:ext cx="501962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9328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Electromagnetic Wave (EW)</a:t>
            </a:r>
            <a:r>
              <a:rPr lang="en-US" altLang="zh-TW" sz="4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38400" y="792391"/>
            <a:ext cx="9514482" cy="1870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30188" algn="just">
              <a:lnSpc>
                <a:spcPct val="150000"/>
              </a:lnSpc>
            </a:pPr>
            <a:r>
              <a:rPr lang="en-US" sz="32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EW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is the oscillations of </a:t>
            </a:r>
            <a:r>
              <a:rPr lang="en-US" sz="2400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electric and magnetic fields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en-US" sz="24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perpendicular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to each other and propagate in a vacuum with </a:t>
            </a:r>
            <a:r>
              <a:rPr lang="en-US" sz="24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velocity = speed of light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(c ~ 3x10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m.s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66CD31-105B-EF0A-C698-68A2C9DC0AE5}"/>
              </a:ext>
            </a:extLst>
          </p:cNvPr>
          <p:cNvSpPr txBox="1"/>
          <p:nvPr/>
        </p:nvSpPr>
        <p:spPr>
          <a:xfrm>
            <a:off x="297756" y="5658111"/>
            <a:ext cx="4028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30188" algn="ctr"/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Natural light has electromagnetic wave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15DD94-0487-1947-7561-E0511034761E}"/>
              </a:ext>
            </a:extLst>
          </p:cNvPr>
          <p:cNvSpPr txBox="1"/>
          <p:nvPr/>
        </p:nvSpPr>
        <p:spPr>
          <a:xfrm>
            <a:off x="4326504" y="2655623"/>
            <a:ext cx="3072679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Specifications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EA1684-5042-4389-E895-7CA9D4D74264}"/>
              </a:ext>
            </a:extLst>
          </p:cNvPr>
          <p:cNvSpPr/>
          <p:nvPr/>
        </p:nvSpPr>
        <p:spPr>
          <a:xfrm>
            <a:off x="4761071" y="3405330"/>
            <a:ext cx="7406150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400" b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Wavelength (</a:t>
            </a:r>
            <a:r>
              <a:rPr lang="el-GR" sz="2400" b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λ)</a:t>
            </a:r>
            <a:r>
              <a:rPr lang="el-GR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between </a:t>
            </a:r>
            <a:r>
              <a:rPr lang="en-US" sz="2400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adjacent peaks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400" b="1" u="sng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(</a:t>
            </a:r>
            <a:r>
              <a:rPr lang="el-GR" sz="2400" b="1" u="sng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ν)</a:t>
            </a:r>
            <a:r>
              <a:rPr lang="el-G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 of oscillation per unit of time: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</a:t>
            </a:r>
            <a:r>
              <a:rPr lang="el-GR" sz="24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ν = </a:t>
            </a:r>
            <a:r>
              <a:rPr lang="en-US" sz="24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c/</a:t>
            </a:r>
            <a:r>
              <a:rPr lang="el-GR" sz="24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(1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Hz); 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400" b="1" u="sng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 (E)</a:t>
            </a:r>
            <a:r>
              <a:rPr lang="en-US" sz="2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 = h</a:t>
            </a:r>
            <a:r>
              <a:rPr lang="el-GR" sz="2400" b="1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ν = </a:t>
            </a:r>
            <a:r>
              <a:rPr lang="el-GR" sz="2400" b="1" dirty="0" err="1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hc</a:t>
            </a:r>
            <a:r>
              <a:rPr lang="el-GR" sz="2400" b="1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/λ</a:t>
            </a:r>
            <a:endParaRPr lang="en-US" sz="2400" b="1" dirty="0">
              <a:highlight>
                <a:srgbClr val="00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Where: </a:t>
            </a:r>
            <a:r>
              <a:rPr lang="en-US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Planck’s constant (6.626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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</a:t>
            </a:r>
            <a:r>
              <a:rPr lang="en-US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-34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J.s)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eV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1.6 x 10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-19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</a:t>
            </a:r>
            <a:endParaRPr lang="x-non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78" y="3140000"/>
            <a:ext cx="4187226" cy="251811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4E7DA47-635E-5371-B238-018B221384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2" y="785901"/>
            <a:ext cx="2283398" cy="196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39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5259" y="6459785"/>
            <a:ext cx="501962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19328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Electromagnetic Wave (EW)</a:t>
            </a:r>
            <a:r>
              <a:rPr lang="en-US" altLang="zh-TW" sz="4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FG06_0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213" y="872626"/>
            <a:ext cx="8001000" cy="467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919248" y="5690052"/>
            <a:ext cx="6934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continuous spectrum of all wavelengths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2249213" y="6228803"/>
            <a:ext cx="800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Note that wavelength increases as frequency decreases</a:t>
            </a:r>
          </a:p>
        </p:txBody>
      </p:sp>
    </p:spTree>
    <p:extLst>
      <p:ext uri="{BB962C8B-B14F-4D97-AF65-F5344CB8AC3E}">
        <p14:creationId xmlns:p14="http://schemas.microsoft.com/office/powerpoint/2010/main" val="4072869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5259" y="6459785"/>
            <a:ext cx="501962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9328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Electromagnetic Spectrum</a:t>
            </a:r>
            <a:r>
              <a:rPr lang="en-US" altLang="zh-TW" sz="4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4">
            <a:extLst>
              <a:ext uri="{FF2B5EF4-FFF2-40B4-BE49-F238E27FC236}">
                <a16:creationId xmlns:a16="http://schemas.microsoft.com/office/drawing/2014/main" id="{4142352F-FC7E-4B9F-9637-BBAFCD43BF79}"/>
              </a:ext>
            </a:extLst>
          </p:cNvPr>
          <p:cNvSpPr/>
          <p:nvPr/>
        </p:nvSpPr>
        <p:spPr>
          <a:xfrm>
            <a:off x="287100" y="898731"/>
            <a:ext cx="50533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altLang="zh-TW" sz="3200" b="1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 Continuous Spectrum</a:t>
            </a:r>
          </a:p>
        </p:txBody>
      </p:sp>
      <p:sp>
        <p:nvSpPr>
          <p:cNvPr id="10" name="Rectangle 9"/>
          <p:cNvSpPr/>
          <p:nvPr/>
        </p:nvSpPr>
        <p:spPr>
          <a:xfrm>
            <a:off x="555612" y="5530175"/>
            <a:ext cx="11069623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ts val="3300"/>
              </a:lnSpc>
              <a:spcBef>
                <a:spcPct val="20000"/>
              </a:spcBef>
              <a:spcAft>
                <a:spcPts val="800"/>
              </a:spcAft>
              <a:buClr>
                <a:srgbClr val="360036"/>
              </a:buClr>
              <a:buSzPct val="85000"/>
              <a:defRPr/>
            </a:pPr>
            <a:r>
              <a:rPr lang="en-US" sz="2400" dirty="0">
                <a:solidFill>
                  <a:srgbClr val="CC00CC"/>
                </a:solidFill>
                <a:latin typeface="Arial" pitchFamily="34" charset="0"/>
                <a:cs typeface="Arial" pitchFamily="34" charset="0"/>
              </a:rPr>
              <a:t>Continuous spectrum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is the </a:t>
            </a:r>
            <a:r>
              <a:rPr lang="en-US" sz="2400" u="sng" dirty="0">
                <a:latin typeface="Arial" pitchFamily="34" charset="0"/>
                <a:cs typeface="Arial" pitchFamily="34" charset="0"/>
              </a:rPr>
              <a:t>rainbow of colors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, containing </a:t>
            </a:r>
            <a:r>
              <a:rPr lang="en-US" sz="2400" u="sng" dirty="0">
                <a:latin typeface="Arial" pitchFamily="34" charset="0"/>
                <a:cs typeface="Arial" pitchFamily="34" charset="0"/>
              </a:rPr>
              <a:t>all wavelengths of light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u="sng" dirty="0">
                <a:latin typeface="Arial" pitchFamily="34" charset="0"/>
                <a:cs typeface="Arial" pitchFamily="34" charset="0"/>
              </a:rPr>
              <a:t>no dark spots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in spectrum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87100" y="1837934"/>
            <a:ext cx="11378159" cy="2998544"/>
            <a:chOff x="287100" y="1837934"/>
            <a:chExt cx="11378159" cy="299854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100" y="1837934"/>
              <a:ext cx="7362866" cy="299854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1509" y="2151060"/>
              <a:ext cx="3333750" cy="2505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6289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5259" y="6459785"/>
            <a:ext cx="501962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9328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Electromagnetic Spectrum</a:t>
            </a:r>
            <a:r>
              <a:rPr lang="en-US" altLang="zh-TW" sz="4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4">
            <a:extLst>
              <a:ext uri="{FF2B5EF4-FFF2-40B4-BE49-F238E27FC236}">
                <a16:creationId xmlns:a16="http://schemas.microsoft.com/office/drawing/2014/main" id="{00DC4E58-2A0D-C849-6F67-BD29E93C7E60}"/>
              </a:ext>
            </a:extLst>
          </p:cNvPr>
          <p:cNvSpPr/>
          <p:nvPr/>
        </p:nvSpPr>
        <p:spPr>
          <a:xfrm>
            <a:off x="162208" y="931791"/>
            <a:ext cx="40442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altLang="zh-TW" sz="3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 Line Spectrum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69849" y="4873187"/>
            <a:ext cx="6928223" cy="1685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en-US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 spectra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 a phenomenon which occurs when excited atoms </a:t>
            </a:r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emit light of certain wavelengths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which </a:t>
            </a:r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correspond to different colors.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62" y="1488261"/>
            <a:ext cx="6863610" cy="31073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729" y="890281"/>
            <a:ext cx="3155296" cy="22775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3262" y="3512775"/>
            <a:ext cx="3782978" cy="33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41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5259" y="6459785"/>
            <a:ext cx="501962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9328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 Spectrum</a:t>
            </a:r>
            <a:r>
              <a:rPr lang="en-US" altLang="zh-TW" sz="4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7" descr="specadd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107" y="855425"/>
            <a:ext cx="8020661" cy="442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454725" y="5277342"/>
            <a:ext cx="100121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800" b="1" dirty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Atomic emission</a:t>
            </a:r>
            <a:r>
              <a:rPr lang="en-US" altLang="en-US" sz="2800" dirty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an emission spectrum, </a:t>
            </a:r>
            <a:r>
              <a:rPr lang="en-US" altLang="en-US" sz="2800" dirty="0">
                <a:solidFill>
                  <a:srgbClr val="FF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 line spectrum.</a:t>
            </a:r>
          </a:p>
        </p:txBody>
      </p:sp>
      <p:sp>
        <p:nvSpPr>
          <p:cNvPr id="8" name="Curved Right Arrow 7"/>
          <p:cNvSpPr/>
          <p:nvPr/>
        </p:nvSpPr>
        <p:spPr>
          <a:xfrm>
            <a:off x="1256343" y="6009590"/>
            <a:ext cx="396765" cy="45019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847039" y="6147134"/>
            <a:ext cx="8809877" cy="52322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This technique is applied to qualify chemical elements</a:t>
            </a:r>
          </a:p>
        </p:txBody>
      </p:sp>
    </p:spTree>
    <p:extLst>
      <p:ext uri="{BB962C8B-B14F-4D97-AF65-F5344CB8AC3E}">
        <p14:creationId xmlns:p14="http://schemas.microsoft.com/office/powerpoint/2010/main" val="37138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5259" y="6459785"/>
            <a:ext cx="501962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9328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Bohr’s Model </a:t>
            </a:r>
            <a:r>
              <a:rPr lang="en-US" altLang="zh-TW" sz="4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52769" y="5388856"/>
            <a:ext cx="1878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4">
                    <a:lumMod val="75000"/>
                  </a:schemeClr>
                </a:solidFill>
              </a:rPr>
              <a:t>Bohr’s Model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42" y="1024767"/>
            <a:ext cx="1647789" cy="1647789"/>
          </a:xfrm>
          <a:prstGeom prst="rect">
            <a:avLst/>
          </a:prstGeom>
        </p:spPr>
      </p:pic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1886464" y="1117929"/>
            <a:ext cx="9646369" cy="1567873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465138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kumimoji="0" lang="en-US" sz="24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1913, 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Bohr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proposed </a:t>
            </a:r>
            <a:r>
              <a:rPr kumimoji="0" lang="en-US" sz="2400" i="0" u="sng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new atomic theory 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based on the merger of </a:t>
            </a:r>
            <a:r>
              <a:rPr kumimoji="0" lang="en-US" sz="2400" i="0" u="sng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Rutherford's atomic model and Planck's quantity theory 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 light, which included </a:t>
            </a:r>
            <a:r>
              <a:rPr kumimoji="0" lang="en-US" sz="2400" i="0" u="sng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three main topics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</p:txBody>
      </p:sp>
      <p:sp>
        <p:nvSpPr>
          <p:cNvPr id="21" name="Rectangle 3"/>
          <p:cNvSpPr>
            <a:spLocks noChangeArrowheads="1"/>
          </p:cNvSpPr>
          <p:nvPr/>
        </p:nvSpPr>
        <p:spPr bwMode="auto">
          <a:xfrm>
            <a:off x="332290" y="2947188"/>
            <a:ext cx="7849256" cy="10823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inherit"/>
              </a:rPr>
              <a:t>1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. Electrons </a:t>
            </a:r>
            <a:r>
              <a:rPr kumimoji="0" lang="en-US" sz="2400" i="0" u="sng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inherit"/>
              </a:rPr>
              <a:t>revolve</a:t>
            </a:r>
            <a:r>
              <a:rPr kumimoji="0" lang="en-US" sz="2400" i="0" u="sng" strike="noStrike" cap="none" normalizeH="0" dirty="0">
                <a:ln>
                  <a:noFill/>
                </a:ln>
                <a:solidFill>
                  <a:srgbClr val="0000FF"/>
                </a:solidFill>
                <a:effectLst/>
                <a:latin typeface="inherit"/>
              </a:rPr>
              <a:t> around</a:t>
            </a:r>
            <a:r>
              <a:rPr kumimoji="0" lang="en-US" sz="2400" i="0" u="sng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inherit"/>
              </a:rPr>
              <a:t> the nucleus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with </a:t>
            </a:r>
            <a:r>
              <a:rPr kumimoji="0" lang="en-US" sz="2400" i="1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inherit"/>
              </a:rPr>
              <a:t>certain concentric orbits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are called </a:t>
            </a:r>
            <a:r>
              <a:rPr kumimoji="0" lang="en-US" sz="2400" i="1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inherit"/>
              </a:rPr>
              <a:t>stationary orbits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;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332290" y="4256690"/>
            <a:ext cx="7849256" cy="10823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2. 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When </a:t>
            </a:r>
            <a:r>
              <a:rPr kumimoji="0" lang="en-US" sz="2400" strike="noStrike" cap="none" normalizeH="0" baseline="0" dirty="0">
                <a:ln>
                  <a:noFill/>
                </a:ln>
                <a:effectLst/>
                <a:latin typeface="inherit"/>
              </a:rPr>
              <a:t>rotating in orbits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, </a:t>
            </a:r>
            <a:r>
              <a:rPr kumimoji="0" lang="en-US" sz="2400" i="1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inherit"/>
              </a:rPr>
              <a:t>electrons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are </a:t>
            </a:r>
            <a:r>
              <a:rPr kumimoji="0" lang="en-US" sz="2400" i="0" strike="noStrike" cap="none" normalizeH="0" baseline="0" dirty="0">
                <a:ln>
                  <a:noFill/>
                </a:ln>
                <a:effectLst/>
                <a:latin typeface="inherit"/>
              </a:rPr>
              <a:t>quantified a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nd do </a:t>
            </a:r>
            <a:r>
              <a:rPr kumimoji="0" lang="en-US" sz="2400" i="1" u="sng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inherit"/>
              </a:rPr>
              <a:t>not emit electricity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;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332290" y="5461636"/>
            <a:ext cx="8341823" cy="10823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i="0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kumimoji="0" lang="en-US" sz="2400" i="1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  <a:r>
              <a:rPr kumimoji="0" lang="en-US" sz="2400" i="0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kumimoji="0" lang="en-US" sz="2400" i="1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absorbed and emitted 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only when </a:t>
            </a:r>
            <a:r>
              <a:rPr kumimoji="0" lang="en-US" sz="2400" i="0" u="sng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electron moves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from </a:t>
            </a:r>
            <a:r>
              <a:rPr kumimoji="0" lang="en-US" sz="2400" i="0" u="sng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one stationary orbit to another orbit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7578361" y="6092536"/>
                <a:ext cx="3780650" cy="584775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sz="3200" i="1" dirty="0"/>
                  <a:t> E 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sz="32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l-GR" sz="3200" b="0" i="1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sz="3200" i="1" dirty="0"/>
                  <a:t> </a:t>
                </a:r>
                <a:endParaRPr lang="en-US" sz="32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361" y="6092536"/>
                <a:ext cx="3780650" cy="584775"/>
              </a:xfrm>
              <a:prstGeom prst="rect">
                <a:avLst/>
              </a:prstGeom>
              <a:blipFill rotWithShape="0">
                <a:blip r:embed="rId4"/>
                <a:stretch>
                  <a:fillRect l="-1447" t="-11224" b="-32653"/>
                </a:stretch>
              </a:blipFill>
              <a:ln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6872891" y="75319"/>
            <a:ext cx="5294330" cy="978603"/>
            <a:chOff x="6821289" y="682455"/>
            <a:chExt cx="5294330" cy="978603"/>
          </a:xfrm>
        </p:grpSpPr>
        <p:grpSp>
          <p:nvGrpSpPr>
            <p:cNvPr id="9" name="Group 8"/>
            <p:cNvGrpSpPr/>
            <p:nvPr/>
          </p:nvGrpSpPr>
          <p:grpSpPr>
            <a:xfrm>
              <a:off x="6821289" y="692960"/>
              <a:ext cx="5294330" cy="968098"/>
              <a:chOff x="6288626" y="692958"/>
              <a:chExt cx="5294330" cy="968098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6288626" y="776344"/>
                <a:ext cx="5294330" cy="884712"/>
                <a:chOff x="4533251" y="855190"/>
                <a:chExt cx="7506443" cy="884712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4533251" y="855191"/>
                  <a:ext cx="7506443" cy="884711"/>
                  <a:chOff x="4533251" y="943971"/>
                  <a:chExt cx="7506443" cy="884711"/>
                </a:xfrm>
              </p:grpSpPr>
              <p:graphicFrame>
                <p:nvGraphicFramePr>
                  <p:cNvPr id="16" name="Diagram 15"/>
                  <p:cNvGraphicFramePr/>
                  <p:nvPr>
                    <p:extLst>
                      <p:ext uri="{D42A27DB-BD31-4B8C-83A1-F6EECF244321}">
                        <p14:modId xmlns:p14="http://schemas.microsoft.com/office/powerpoint/2010/main" val="1285515823"/>
                      </p:ext>
                    </p:extLst>
                  </p:nvPr>
                </p:nvGraphicFramePr>
                <p:xfrm>
                  <a:off x="4533251" y="1124997"/>
                  <a:ext cx="7506443" cy="703685"/>
                </p:xfrm>
                <a:graphic>
                  <a:graphicData uri="http://schemas.openxmlformats.org/drawingml/2006/diagram">
                    <dgm:relIds xmlns:dgm="http://schemas.openxmlformats.org/drawingml/2006/diagram" xmlns:r="http://schemas.openxmlformats.org/officeDocument/2006/relationships" r:dm="rId5" r:lo="rId6" r:qs="rId7" r:cs="rId8"/>
                  </a:graphicData>
                </a:graphic>
              </p:graphicFrame>
              <p:pic>
                <p:nvPicPr>
                  <p:cNvPr id="17" name="Picture 16"/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5144547" y="943971"/>
                    <a:ext cx="388938" cy="27186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59966" y="855190"/>
                  <a:ext cx="388938" cy="271869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52911" y="692958"/>
                <a:ext cx="365760" cy="365760"/>
              </a:xfrm>
              <a:prstGeom prst="rect">
                <a:avLst/>
              </a:prstGeom>
            </p:spPr>
          </p:pic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309427" y="682455"/>
              <a:ext cx="364703" cy="365760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8565" y="2229684"/>
            <a:ext cx="3328847" cy="310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9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 animBg="1"/>
      <p:bldP spid="21" grpId="0" animBg="1"/>
      <p:bldP spid="22" grpId="0" animBg="1"/>
      <p:bldP spid="23" grpId="0" animBg="1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5259" y="6459785"/>
            <a:ext cx="501962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19328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Limitations of Bohr’s Model </a:t>
            </a:r>
            <a:r>
              <a:rPr lang="en-US" altLang="zh-TW" sz="4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4000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39151" y="964924"/>
            <a:ext cx="11247565" cy="11895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kumimoji="0" lang="en-US" sz="2800" b="1" i="0" u="sng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Cannot explain</a:t>
            </a:r>
            <a:r>
              <a:rPr kumimoji="0" lang="en-US" sz="2800" b="1" i="0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80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why </a:t>
            </a:r>
            <a:r>
              <a:rPr kumimoji="0" lang="en-US" sz="2800" b="1" i="0" u="sng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electrons can only locate positions</a:t>
            </a: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80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when moving in orbits</a:t>
            </a:r>
            <a:r>
              <a:rPr kumimoji="0" 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38173" y="2392524"/>
            <a:ext cx="11248543" cy="1267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  <a:buClr>
                <a:srgbClr val="360036"/>
              </a:buClr>
              <a:buSzPct val="85000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en-US" sz="28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ko-KR" sz="2800" dirty="0">
                <a:latin typeface="Times New Roman" panose="02020603050405020304" pitchFamily="18" charset="0"/>
                <a:ea typeface="굴림" charset="-127"/>
                <a:cs typeface="Times New Roman" panose="02020603050405020304" pitchFamily="18" charset="0"/>
              </a:rPr>
              <a:t>Can only </a:t>
            </a:r>
            <a:r>
              <a:rPr lang="en-US" altLang="ko-KR" sz="2800" b="1" u="sng" dirty="0">
                <a:latin typeface="Times New Roman" panose="02020603050405020304" pitchFamily="18" charset="0"/>
                <a:ea typeface="굴림" charset="-127"/>
                <a:cs typeface="Times New Roman" panose="02020603050405020304" pitchFamily="18" charset="0"/>
              </a:rPr>
              <a:t>explain the line spectrum of hydrogen or one-electron ions</a:t>
            </a:r>
            <a:r>
              <a:rPr lang="en-US" altLang="ko-KR" sz="2800" dirty="0">
                <a:latin typeface="Times New Roman" panose="02020603050405020304" pitchFamily="18" charset="0"/>
                <a:ea typeface="굴림" charset="-127"/>
                <a:cs typeface="Times New Roman" panose="02020603050405020304" pitchFamily="18" charset="0"/>
              </a:rPr>
              <a:t> (He</a:t>
            </a:r>
            <a:r>
              <a:rPr lang="en-US" altLang="ko-KR" sz="2800" baseline="30000" dirty="0">
                <a:latin typeface="Times New Roman" panose="02020603050405020304" pitchFamily="18" charset="0"/>
                <a:ea typeface="굴림" charset="-127"/>
                <a:cs typeface="Times New Roman" panose="02020603050405020304" pitchFamily="18" charset="0"/>
              </a:rPr>
              <a:t>+</a:t>
            </a:r>
            <a:r>
              <a:rPr lang="en-US" altLang="ko-KR" sz="2800" dirty="0">
                <a:latin typeface="Times New Roman" panose="02020603050405020304" pitchFamily="18" charset="0"/>
                <a:ea typeface="굴림" charset="-127"/>
                <a:cs typeface="Times New Roman" panose="02020603050405020304" pitchFamily="18" charset="0"/>
              </a:rPr>
              <a:t>, Li</a:t>
            </a:r>
            <a:r>
              <a:rPr lang="en-US" altLang="ko-KR" sz="2800" baseline="30000" dirty="0">
                <a:latin typeface="Times New Roman" panose="02020603050405020304" pitchFamily="18" charset="0"/>
                <a:ea typeface="굴림" charset="-127"/>
                <a:cs typeface="Times New Roman" panose="02020603050405020304" pitchFamily="18" charset="0"/>
              </a:rPr>
              <a:t>2+</a:t>
            </a:r>
            <a:r>
              <a:rPr lang="en-US" altLang="ko-KR" sz="2800" dirty="0">
                <a:latin typeface="Times New Roman" panose="02020603050405020304" pitchFamily="18" charset="0"/>
                <a:ea typeface="굴림" charset="-127"/>
                <a:cs typeface="Times New Roman" panose="02020603050405020304" pitchFamily="18" charset="0"/>
              </a:rPr>
              <a:t>) adequately.</a:t>
            </a: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338173" y="5839094"/>
            <a:ext cx="11248543" cy="6206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  <a:buClr>
                <a:srgbClr val="360036"/>
              </a:buClr>
              <a:buSzPct val="85000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kumimoji="0" lang="en-US" sz="28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It’s </a:t>
            </a:r>
            <a:r>
              <a:rPr kumimoji="0" lang="en-US" sz="2800" b="1" i="0" u="sng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not suitable</a:t>
            </a:r>
            <a:r>
              <a:rPr kumimoji="0" lang="en-US" sz="2800" b="1" i="0" strike="noStrike" cap="none" normalizeH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cap="none" normalizeH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kumimoji="0" lang="en-US" sz="2800" b="1" i="0" u="sng" strike="noStrike" cap="none" normalizeH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calculate electron energy</a:t>
            </a:r>
            <a:r>
              <a:rPr kumimoji="0" lang="en-US" sz="2800" b="1" i="0" u="none" strike="noStrike" cap="none" normalizeH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kumimoji="0" lang="en-US" sz="2800" b="1" i="0" u="sng" strike="noStrike" cap="none" normalizeH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multi-electron atoms</a:t>
            </a:r>
            <a:r>
              <a:rPr kumimoji="0" lang="en-US" sz="2800" b="1" i="0" u="none" strike="noStrike" cap="none" normalizeH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ko-KR" sz="2800" b="1" dirty="0">
              <a:latin typeface="Times New Roman" panose="02020603050405020304" pitchFamily="18" charset="0"/>
              <a:ea typeface="굴림" charset="-127"/>
              <a:cs typeface="Times New Roman" panose="02020603050405020304" pitchFamily="18" charset="0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38173" y="4065934"/>
            <a:ext cx="11248543" cy="1267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  <a:buClr>
                <a:srgbClr val="360036"/>
              </a:buClr>
              <a:buSzPct val="85000"/>
            </a:pP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kumimoji="0" lang="en-US" sz="2800" b="1" i="0" u="sng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Cannot determine</a:t>
            </a:r>
            <a:r>
              <a:rPr kumimoji="0" lang="en-US" sz="2800" b="1" i="0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80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clearly</a:t>
            </a:r>
            <a:r>
              <a:rPr kumimoji="0" lang="en-US" sz="2800" i="0" u="none" strike="noStrike" cap="none" normalizeH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800" b="1" i="0" u="sng" strike="noStrike" cap="none" normalizeH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line-spectrum intensity</a:t>
            </a:r>
            <a:r>
              <a:rPr kumimoji="0" lang="en-US" sz="2800" i="0" u="none" strike="noStrike" cap="none" normalizeH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800" i="0" u="none" strike="noStrike" cap="none" normalizeH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 specific elements.</a:t>
            </a:r>
            <a:endParaRPr lang="en-US" altLang="ko-KR" sz="2800" dirty="0">
              <a:latin typeface="Times New Roman" panose="02020603050405020304" pitchFamily="18" charset="0"/>
              <a:ea typeface="굴림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29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6513" y="6459785"/>
            <a:ext cx="360707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81610" y="122260"/>
            <a:ext cx="2894159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zh-TW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52494" y="836712"/>
            <a:ext cx="118872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2" name="TextBox 1"/>
          <p:cNvSpPr txBox="1"/>
          <p:nvPr/>
        </p:nvSpPr>
        <p:spPr>
          <a:xfrm>
            <a:off x="3200494" y="3145435"/>
            <a:ext cx="8574783" cy="3570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b="1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Schrodinger wave equation</a:t>
            </a:r>
          </a:p>
          <a:p>
            <a:pPr>
              <a:spcAft>
                <a:spcPts val="600"/>
              </a:spcAft>
            </a:pPr>
            <a:r>
              <a:rPr lang="en-US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Quantum numbers for electron states in atoms</a:t>
            </a:r>
          </a:p>
          <a:p>
            <a:pPr>
              <a:spcAft>
                <a:spcPts val="600"/>
              </a:spcAft>
            </a:pPr>
            <a:r>
              <a:rPr lang="en-US" sz="28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Atomic orbitals &amp; shapes</a:t>
            </a:r>
          </a:p>
          <a:p>
            <a:pPr>
              <a:spcAft>
                <a:spcPts val="600"/>
              </a:spcAft>
            </a:pP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Electron state in multi-electron atoms:</a:t>
            </a:r>
          </a:p>
          <a:p>
            <a:pPr indent="346075">
              <a:spcAft>
                <a:spcPts val="600"/>
              </a:spcAft>
            </a:pP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5.1. Shielding and Penetration effect</a:t>
            </a:r>
          </a:p>
          <a:p>
            <a:pPr indent="346075">
              <a:spcAft>
                <a:spcPts val="600"/>
              </a:spcAft>
            </a:pP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5.2. Electron distribution law</a:t>
            </a:r>
          </a:p>
          <a:p>
            <a:pPr indent="346075">
              <a:spcAft>
                <a:spcPts val="600"/>
              </a:spcAft>
            </a:pP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5.3. Electron configuration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152494" y="967717"/>
            <a:ext cx="6096000" cy="204671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Theory of atomic structure</a:t>
            </a:r>
            <a:r>
              <a:rPr lang="en-US" sz="2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indent="461963">
              <a:spcAft>
                <a:spcPts val="600"/>
              </a:spcAft>
            </a:pP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1.1. Classic</a:t>
            </a:r>
          </a:p>
          <a:p>
            <a:pPr indent="461963">
              <a:spcAft>
                <a:spcPts val="600"/>
              </a:spcAft>
            </a:pP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1.2. Bohr’s model</a:t>
            </a:r>
          </a:p>
          <a:p>
            <a:pPr indent="461963">
              <a:spcAft>
                <a:spcPts val="600"/>
              </a:spcAft>
            </a:pP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1.3. Quantum mechanical model</a:t>
            </a:r>
          </a:p>
        </p:txBody>
      </p:sp>
    </p:spTree>
    <p:extLst>
      <p:ext uri="{BB962C8B-B14F-4D97-AF65-F5344CB8AC3E}">
        <p14:creationId xmlns:p14="http://schemas.microsoft.com/office/powerpoint/2010/main" val="13552256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標題 1"/>
          <p:cNvSpPr txBox="1">
            <a:spLocks/>
          </p:cNvSpPr>
          <p:nvPr/>
        </p:nvSpPr>
        <p:spPr>
          <a:xfrm>
            <a:off x="19328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TW" sz="4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-45313" y="80572"/>
            <a:ext cx="6489052" cy="746235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Tx/>
              <a:buNone/>
            </a:pPr>
            <a:r>
              <a:rPr lang="en-US" altLang="en-US" sz="4800" b="1" dirty="0">
                <a:solidFill>
                  <a:srgbClr val="FF3300"/>
                </a:solidFill>
              </a:rPr>
              <a:t>Modern Atomic Theory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61" y="1839607"/>
            <a:ext cx="3528549" cy="3098154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345913" y="5330369"/>
            <a:ext cx="3543597" cy="746235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Tx/>
              <a:buNone/>
            </a:pPr>
            <a:r>
              <a:rPr lang="en-US" altLang="en-US" sz="3200" b="1" i="1" dirty="0">
                <a:solidFill>
                  <a:srgbClr val="0070C0"/>
                </a:solidFill>
              </a:rPr>
              <a:t>Based on Quantum Mechanics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7585C6-1AE5-D2F8-B68F-D839AC45664C}"/>
              </a:ext>
            </a:extLst>
          </p:cNvPr>
          <p:cNvSpPr txBox="1"/>
          <p:nvPr/>
        </p:nvSpPr>
        <p:spPr>
          <a:xfrm>
            <a:off x="4162382" y="1037924"/>
            <a:ext cx="7715030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The movement of microscopic particle:</a:t>
            </a:r>
          </a:p>
          <a:p>
            <a:pPr marL="465138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 i="1" dirty="0">
                <a:latin typeface="Arial" panose="020B0604020202020204" pitchFamily="34" charset="0"/>
                <a:cs typeface="Arial" panose="020B0604020202020204" pitchFamily="34" charset="0"/>
              </a:rPr>
              <a:t> Wave-particle duality properties;</a:t>
            </a:r>
          </a:p>
          <a:p>
            <a:pPr marL="798513" indent="-333375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 i="1" dirty="0">
                <a:latin typeface="Arial" panose="020B0604020202020204" pitchFamily="34" charset="0"/>
                <a:cs typeface="Arial" panose="020B0604020202020204" pitchFamily="34" charset="0"/>
              </a:rPr>
              <a:t> The uncertainty principle;</a:t>
            </a:r>
          </a:p>
          <a:p>
            <a:pPr marL="865188" indent="-4000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 i="1" dirty="0">
                <a:latin typeface="Arial" panose="020B0604020202020204" pitchFamily="34" charset="0"/>
                <a:cs typeface="Arial" panose="020B0604020202020204" pitchFamily="34" charset="0"/>
              </a:rPr>
              <a:t> Schrodinger wave equation.</a:t>
            </a:r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>
            <a:off x="152494" y="836712"/>
            <a:ext cx="118872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3" name="Rectangle 2"/>
          <p:cNvSpPr/>
          <p:nvPr/>
        </p:nvSpPr>
        <p:spPr>
          <a:xfrm>
            <a:off x="4162382" y="5553384"/>
            <a:ext cx="70818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solidFill>
                  <a:srgbClr val="99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Electron State in Multi-electron Atoms</a:t>
            </a:r>
            <a:endParaRPr lang="zh-TW" altLang="en-US" sz="2800" dirty="0">
              <a:solidFill>
                <a:srgbClr val="9933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62382" y="4648556"/>
            <a:ext cx="73207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Electron State in Single-electron Atoms</a:t>
            </a:r>
            <a:endParaRPr lang="zh-TW" altLang="en-US" sz="28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162382" y="3778292"/>
            <a:ext cx="46169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Four quantum numbers</a:t>
            </a:r>
            <a:endParaRPr lang="zh-TW" altLang="en-US" sz="28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3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3" grpId="0"/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5259" y="6459785"/>
            <a:ext cx="501962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9328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Wave-Particle Duality Properties</a:t>
            </a:r>
            <a:endParaRPr lang="zh-TW" altLang="en-US" sz="4000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99365" y="999838"/>
            <a:ext cx="1560230" cy="2545108"/>
            <a:chOff x="10061297" y="725010"/>
            <a:chExt cx="1560230" cy="2545108"/>
          </a:xfrm>
        </p:grpSpPr>
        <p:pic>
          <p:nvPicPr>
            <p:cNvPr id="7" name="Picture 4" descr="de-Broglie-physics-1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7931" y="725010"/>
              <a:ext cx="1533596" cy="2011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10061297" y="2746898"/>
              <a:ext cx="146867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Louis de Broglie</a:t>
              </a:r>
            </a:p>
            <a:p>
              <a:pPr algn="ctr">
                <a:defRPr/>
              </a:pP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(1892 – 1987)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29427" y="3588580"/>
                <a:ext cx="11726095" cy="16927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sz="26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Example</a:t>
                </a:r>
                <a:r>
                  <a:rPr lang="en-US" sz="2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285750" indent="-117475">
                  <a:spcAft>
                    <a:spcPts val="1800"/>
                  </a:spcAft>
                  <a:buFontTx/>
                  <a:buChar char="-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Electron has m</a:t>
                </a:r>
                <a:r>
                  <a:rPr lang="en-US" sz="2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= 9.1 x 10</a:t>
                </a:r>
                <a:r>
                  <a:rPr lang="en-US" sz="2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-28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g, v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6 x 10</a:t>
                </a:r>
                <a:r>
                  <a:rPr lang="en-US" sz="2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m/s → </a:t>
                </a:r>
                <a:r>
                  <a:rPr lang="el-GR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λ</a:t>
                </a: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100 nm → </a:t>
                </a:r>
                <a:r>
                  <a:rPr lang="en-US" sz="24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Wave properties</a:t>
                </a:r>
              </a:p>
              <a:p>
                <a:pPr marL="285750" indent="-117475">
                  <a:spcAft>
                    <a:spcPts val="600"/>
                  </a:spcAft>
                  <a:buFontTx/>
                  <a:buChar char="-"/>
                </a:pP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 ball has m = 200 g, v = 30 m/s → </a:t>
                </a:r>
                <a:r>
                  <a:rPr lang="el-GR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λ</a:t>
                </a: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≪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10</a:t>
                </a:r>
                <a:r>
                  <a:rPr lang="en-US" sz="2400" baseline="30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-39</a:t>
                </a: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nm) → </a:t>
                </a:r>
                <a:r>
                  <a:rPr lang="en-US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 wave properties</a:t>
                </a: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27" y="3588580"/>
                <a:ext cx="11726095" cy="1692771"/>
              </a:xfrm>
              <a:prstGeom prst="rect">
                <a:avLst/>
              </a:prstGeom>
              <a:blipFill rotWithShape="0">
                <a:blip r:embed="rId6"/>
                <a:stretch>
                  <a:fillRect l="-936" t="-3610" b="-7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2027224" y="1099333"/>
            <a:ext cx="964175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30188" algn="just">
              <a:lnSpc>
                <a:spcPct val="150000"/>
              </a:lnSpc>
            </a:pPr>
            <a:r>
              <a:rPr lang="en-US" altLang="ko-KR" sz="2400" dirty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Using Einstein’s and Planck’s equations, </a:t>
            </a:r>
            <a:r>
              <a:rPr lang="en-US" altLang="ko-KR" sz="2400" u="sng" dirty="0">
                <a:solidFill>
                  <a:srgbClr val="0000FF"/>
                </a:solidFill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de Broglie showed</a:t>
            </a:r>
            <a:r>
              <a:rPr lang="en-US" altLang="ko-KR" sz="2400" dirty="0">
                <a:solidFill>
                  <a:srgbClr val="0000FF"/>
                </a:solidFill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 </a:t>
            </a:r>
            <a:r>
              <a:rPr lang="en-US" altLang="ko-KR" sz="2400" dirty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that </a:t>
            </a:r>
            <a:r>
              <a:rPr lang="en-US" altLang="ko-KR" sz="2400" u="sng" dirty="0">
                <a:solidFill>
                  <a:srgbClr val="0000FF"/>
                </a:solidFill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all matters</a:t>
            </a:r>
            <a:r>
              <a:rPr lang="en-US" altLang="ko-KR" sz="2400" dirty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 having </a:t>
            </a:r>
            <a:r>
              <a:rPr lang="en-US" altLang="ko-KR" sz="2400" u="sng" dirty="0">
                <a:solidFill>
                  <a:srgbClr val="0000FF"/>
                </a:solidFill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mass (m), velocity (v)</a:t>
            </a:r>
            <a:r>
              <a:rPr lang="en-US" altLang="ko-KR" sz="2400" dirty="0">
                <a:solidFill>
                  <a:srgbClr val="0000FF"/>
                </a:solidFill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 </a:t>
            </a:r>
            <a:r>
              <a:rPr lang="en-US" altLang="ko-KR" sz="2400" dirty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will </a:t>
            </a:r>
            <a:r>
              <a:rPr lang="en-US" altLang="ko-KR" sz="2400" u="sng" dirty="0">
                <a:solidFill>
                  <a:srgbClr val="0000FF"/>
                </a:solidFill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propagate with wavelength (</a:t>
            </a:r>
            <a:r>
              <a:rPr lang="el-GR" sz="2400" i="1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en-US" sz="2400" i="1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by the formula:</a:t>
            </a:r>
            <a:endParaRPr lang="en-US" sz="2400" dirty="0"/>
          </a:p>
        </p:txBody>
      </p:sp>
      <p:graphicFrame>
        <p:nvGraphicFramePr>
          <p:cNvPr id="11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1402194"/>
              </p:ext>
            </p:extLst>
          </p:nvPr>
        </p:nvGraphicFramePr>
        <p:xfrm>
          <a:off x="6539894" y="2309520"/>
          <a:ext cx="18288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Equation" r:id="rId7" imgW="533160" imgH="393480" progId="Equation.3">
                  <p:embed/>
                </p:oleObj>
              </mc:Choice>
              <mc:Fallback>
                <p:oleObj name="Equation" r:id="rId7" imgW="533160" imgH="393480" progId="Equation.3">
                  <p:embed/>
                  <p:pic>
                    <p:nvPicPr>
                      <p:cNvPr id="11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9894" y="2309520"/>
                        <a:ext cx="18288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V="1">
            <a:off x="6113849" y="2980291"/>
            <a:ext cx="604251" cy="47474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130224" y="2701756"/>
            <a:ext cx="2648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Particle Property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8250698" y="3011518"/>
            <a:ext cx="879526" cy="1654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42650" y="3334743"/>
            <a:ext cx="232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Wave Property</a:t>
            </a:r>
          </a:p>
        </p:txBody>
      </p:sp>
      <p:sp>
        <p:nvSpPr>
          <p:cNvPr id="17" name="Curved Right Arrow 16"/>
          <p:cNvSpPr/>
          <p:nvPr/>
        </p:nvSpPr>
        <p:spPr>
          <a:xfrm>
            <a:off x="961225" y="5414891"/>
            <a:ext cx="362607" cy="54440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31153" y="5453336"/>
            <a:ext cx="10817481" cy="130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Microscopic objects such as </a:t>
            </a:r>
            <a:r>
              <a:rPr lang="en-US" sz="2800" u="sng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electrons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exhibit </a:t>
            </a:r>
            <a:r>
              <a:rPr lang="en-US" sz="2800" u="sng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simultaneously wave and particle properties.</a:t>
            </a:r>
          </a:p>
        </p:txBody>
      </p:sp>
    </p:spTree>
    <p:extLst>
      <p:ext uri="{BB962C8B-B14F-4D97-AF65-F5344CB8AC3E}">
        <p14:creationId xmlns:p14="http://schemas.microsoft.com/office/powerpoint/2010/main" val="297697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6" grpId="0"/>
      <p:bldP spid="17" grpId="0" animBg="1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5259" y="6459785"/>
            <a:ext cx="501962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9328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Uncertainty Principle</a:t>
            </a:r>
            <a:r>
              <a:rPr lang="en-US" altLang="zh-TW" sz="4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69912" y="1130348"/>
            <a:ext cx="1824474" cy="2533232"/>
            <a:chOff x="9990273" y="3547405"/>
            <a:chExt cx="1824474" cy="2533232"/>
          </a:xfrm>
        </p:grpSpPr>
        <p:pic>
          <p:nvPicPr>
            <p:cNvPr id="7" name="Picture 8" descr="FG07_21-02UN">
              <a:extLst>
                <a:ext uri="{FF2B5EF4-FFF2-40B4-BE49-F238E27FC236}">
                  <a16:creationId xmlns:a16="http://schemas.microsoft.com/office/drawing/2014/main" id="{61A239DA-0B60-4CF5-8369-640ACBAC5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57"/>
            <a:stretch>
              <a:fillRect/>
            </a:stretch>
          </p:blipFill>
          <p:spPr bwMode="auto">
            <a:xfrm>
              <a:off x="10087931" y="3547405"/>
              <a:ext cx="1585690" cy="2011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9990273" y="5557417"/>
              <a:ext cx="1824474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Werner Heisenberg</a:t>
              </a:r>
            </a:p>
            <a:p>
              <a:pPr algn="ctr">
                <a:defRPr/>
              </a:pP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(1901 – 1976)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249101" y="2506958"/>
                <a:ext cx="3018199" cy="93500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m:rPr>
                          <m:sty m:val="p"/>
                        </m:rPr>
                        <a:rPr lang="el-GR" sz="3200" b="0" i="1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𝑚𝑣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101" y="2506958"/>
                <a:ext cx="3018199" cy="9350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69912" y="4478890"/>
                <a:ext cx="109919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Example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Electron has </a:t>
                </a:r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en-US" sz="2400" b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= 9.1 x 10</a:t>
                </a:r>
                <a:r>
                  <a:rPr lang="en-US" sz="2400" b="1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-28</a:t>
                </a:r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g, </a:t>
                </a:r>
                <a:r>
                  <a:rPr lang="el-GR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Δ</a:t>
                </a:r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x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10</a:t>
                </a:r>
                <a:r>
                  <a:rPr lang="en-US" sz="2400" b="1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-10</a:t>
                </a:r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m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→ </a:t>
                </a:r>
                <a:r>
                  <a:rPr lang="el-GR" sz="2400" b="1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Δ</a:t>
                </a:r>
                <a:r>
                  <a:rPr lang="en-US" sz="2400" b="1" dirty="0" err="1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  <a:r>
                  <a:rPr lang="en-US" sz="2400" b="1" baseline="-25000" dirty="0" err="1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sz="2400" b="1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400" b="1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6.6 x 10</a:t>
                </a:r>
                <a:r>
                  <a:rPr lang="en-US" sz="2400" b="1" baseline="30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  <a:r>
                  <a:rPr lang="en-US" sz="2400" b="1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m/s</a:t>
                </a:r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12" y="4478890"/>
                <a:ext cx="10991920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832" t="-933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269912" y="5151691"/>
            <a:ext cx="1145857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1963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b="1" i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600" i="1" dirty="0">
                <a:latin typeface="Arial" panose="020B0604020202020204" pitchFamily="34" charset="0"/>
                <a:cs typeface="Arial" panose="020B0604020202020204" pitchFamily="34" charset="0"/>
              </a:rPr>
              <a:t>Cannot determine </a:t>
            </a:r>
            <a:r>
              <a:rPr lang="en-US" sz="2600" i="1" u="sng" dirty="0">
                <a:latin typeface="Arial" panose="020B0604020202020204" pitchFamily="34" charset="0"/>
                <a:cs typeface="Arial" panose="020B0604020202020204" pitchFamily="34" charset="0"/>
              </a:rPr>
              <a:t>the exact position of an electron</a:t>
            </a:r>
            <a:r>
              <a:rPr lang="en-US" sz="2600" i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i="1" dirty="0"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i="1" u="sng" dirty="0">
                <a:latin typeface="Arial" panose="020B0604020202020204" pitchFamily="34" charset="0"/>
                <a:cs typeface="Arial" panose="020B0604020202020204" pitchFamily="34" charset="0"/>
              </a:rPr>
              <a:t>know the probability of its presence</a:t>
            </a:r>
            <a:r>
              <a:rPr lang="en-US" sz="2600" i="1" dirty="0">
                <a:latin typeface="Arial" panose="020B0604020202020204" pitchFamily="34" charset="0"/>
                <a:cs typeface="Arial" panose="020B0604020202020204" pitchFamily="34" charset="0"/>
              </a:rPr>
              <a:t> at a given point in space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75713" y="1031622"/>
            <a:ext cx="9289546" cy="1438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30188" algn="just">
              <a:lnSpc>
                <a:spcPts val="3500"/>
              </a:lnSpc>
              <a:spcBef>
                <a:spcPct val="20000"/>
              </a:spcBef>
              <a:spcAft>
                <a:spcPts val="900"/>
              </a:spcAft>
              <a:buClr>
                <a:srgbClr val="360036"/>
              </a:buClr>
              <a:buSzPct val="85000"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It is </a:t>
            </a:r>
            <a:r>
              <a:rPr lang="en-US" altLang="en-US" sz="2400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impossible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US" altLang="en-US" sz="2400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determine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accurately </a:t>
            </a:r>
            <a:r>
              <a:rPr lang="en-US" altLang="en-US" sz="2400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 the momentum and the position of an electron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(or any other very small particle) simultaneously.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98379" y="3758024"/>
            <a:ext cx="113196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i="1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Where: </a:t>
            </a:r>
            <a:r>
              <a:rPr lang="en-US" alt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x is the uncertain position and </a:t>
            </a:r>
            <a:r>
              <a:rPr lang="en-US" altLang="en-US" sz="2400" i="1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</a:t>
            </a:r>
            <a:r>
              <a:rPr lang="en-US" altLang="en-U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mv</a:t>
            </a:r>
            <a:r>
              <a:rPr lang="en-US" altLang="en-US" sz="24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alt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is the uncertainty in momentum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08166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5259" y="6459785"/>
            <a:ext cx="501962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23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9328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Quantum Mechanics</a:t>
            </a:r>
            <a:r>
              <a:rPr lang="en-US" altLang="zh-TW" sz="4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75713" y="1075594"/>
            <a:ext cx="9289546" cy="2076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ts val="3500"/>
              </a:lnSpc>
              <a:spcBef>
                <a:spcPct val="20000"/>
              </a:spcBef>
              <a:spcAft>
                <a:spcPts val="900"/>
              </a:spcAft>
              <a:buClr>
                <a:srgbClr val="360036"/>
              </a:buClr>
              <a:buSzPct val="85000"/>
            </a:pPr>
            <a:r>
              <a:rPr lang="en-US" altLang="en-US" sz="2400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Electrons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in atom are </a:t>
            </a:r>
            <a:r>
              <a:rPr lang="en-US" altLang="en-US" sz="2400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clouds surrounding their nucleus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and has </a:t>
            </a:r>
            <a:r>
              <a:rPr lang="en-US" altLang="en-US" sz="2400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wave-particle properties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indent="457200" algn="just">
              <a:lnSpc>
                <a:spcPts val="3500"/>
              </a:lnSpc>
              <a:spcBef>
                <a:spcPct val="20000"/>
              </a:spcBef>
              <a:spcAft>
                <a:spcPts val="900"/>
              </a:spcAft>
              <a:buClr>
                <a:srgbClr val="360036"/>
              </a:buClr>
              <a:buSzPct val="85000"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So, why can we </a:t>
            </a:r>
            <a:r>
              <a:rPr lang="en-US" alt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use Schrodinger Equation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to describe </a:t>
            </a:r>
            <a:r>
              <a:rPr lang="en-US" alt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atomic structure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7" name="Picture 3" descr="schrodb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33" y="1078665"/>
            <a:ext cx="1755228" cy="1975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414633" y="3406888"/>
            <a:ext cx="11351581" cy="3152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indent="0" algn="just">
              <a:spcAft>
                <a:spcPts val="2400"/>
              </a:spcAft>
              <a:buClr>
                <a:srgbClr val="360036"/>
              </a:buClr>
              <a:buSzPct val="85000"/>
            </a:pPr>
            <a:r>
              <a:rPr lang="en-US" alt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Schrödinger Eq.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contains both </a:t>
            </a:r>
            <a:r>
              <a:rPr lang="en-US" alt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wave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alt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particle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terms.</a:t>
            </a:r>
          </a:p>
          <a:p>
            <a:pPr marL="0" indent="0" algn="just">
              <a:lnSpc>
                <a:spcPts val="3500"/>
              </a:lnSpc>
              <a:spcBef>
                <a:spcPct val="20000"/>
              </a:spcBef>
              <a:spcAft>
                <a:spcPts val="900"/>
              </a:spcAft>
              <a:buClr>
                <a:srgbClr val="360036"/>
              </a:buClr>
              <a:buSzPct val="85000"/>
            </a:pPr>
            <a:r>
              <a:rPr lang="en-US" altLang="en-US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Solving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his equation leads to </a:t>
            </a:r>
            <a:r>
              <a:rPr lang="en-US" altLang="en-US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wave functions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803275" indent="0" algn="just">
              <a:lnSpc>
                <a:spcPts val="3500"/>
              </a:lnSpc>
              <a:spcBef>
                <a:spcPct val="20000"/>
              </a:spcBef>
              <a:spcAft>
                <a:spcPts val="900"/>
              </a:spcAft>
              <a:buClr>
                <a:srgbClr val="360036"/>
              </a:buClr>
              <a:buSzPct val="85000"/>
              <a:buFont typeface="Wingdings" panose="05000000000000000000" pitchFamily="2" charset="2"/>
              <a:buChar char="§"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The wave function </a:t>
            </a:r>
            <a:r>
              <a:rPr lang="en-US" altLang="en-US" i="1" u="sng" dirty="0">
                <a:latin typeface="Arial" panose="020B0604020202020204" pitchFamily="34" charset="0"/>
                <a:cs typeface="Arial" panose="020B0604020202020204" pitchFamily="34" charset="0"/>
              </a:rPr>
              <a:t>gives the shape of the electronic orbital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025525" indent="-222250" algn="just">
              <a:lnSpc>
                <a:spcPct val="150000"/>
              </a:lnSpc>
              <a:spcAft>
                <a:spcPts val="600"/>
              </a:spcAft>
              <a:buClr>
                <a:srgbClr val="360036"/>
              </a:buClr>
              <a:buSzPct val="85000"/>
              <a:buFont typeface="Wingdings" panose="05000000000000000000" pitchFamily="2" charset="2"/>
              <a:buChar char="§"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The square of the wave function (</a:t>
            </a:r>
            <a:r>
              <a:rPr lang="en-US" altLang="en-US" i="1" u="sng" dirty="0">
                <a:sym typeface="Symbol" panose="05050102010706020507" pitchFamily="18" charset="2"/>
              </a:rPr>
              <a:t></a:t>
            </a:r>
            <a:r>
              <a:rPr lang="en-US" altLang="en-US" i="1" u="sng" baseline="30000" dirty="0">
                <a:sym typeface="Symbol" panose="05050102010706020507" pitchFamily="18" charset="2"/>
              </a:rPr>
              <a:t>2</a:t>
            </a:r>
            <a:r>
              <a:rPr lang="en-US" altLang="en-US" i="1" u="sng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)</a:t>
            </a:r>
            <a:r>
              <a:rPr lang="en-US" altLang="en-US" i="1" u="sng" dirty="0">
                <a:latin typeface="Arial" panose="020B0604020202020204" pitchFamily="34" charset="0"/>
                <a:cs typeface="Arial" panose="020B0604020202020204" pitchFamily="34" charset="0"/>
              </a:rPr>
              <a:t>  gives the probability of finding the electron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. That is, gives the electron density for the atom.</a:t>
            </a:r>
          </a:p>
        </p:txBody>
      </p:sp>
    </p:spTree>
    <p:extLst>
      <p:ext uri="{BB962C8B-B14F-4D97-AF65-F5344CB8AC3E}">
        <p14:creationId xmlns:p14="http://schemas.microsoft.com/office/powerpoint/2010/main" val="47798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5259" y="6459785"/>
            <a:ext cx="501962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24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9328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Schrodinger Wave Equation</a:t>
            </a:r>
            <a:r>
              <a:rPr lang="en-US" altLang="zh-TW" sz="4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0480454"/>
              </p:ext>
            </p:extLst>
          </p:nvPr>
        </p:nvGraphicFramePr>
        <p:xfrm>
          <a:off x="550108" y="1295250"/>
          <a:ext cx="6415252" cy="1322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Equation" r:id="rId4" imgW="2425680" imgH="444240" progId="Equation.3">
                  <p:embed/>
                </p:oleObj>
              </mc:Choice>
              <mc:Fallback>
                <p:oleObj name="Equation" r:id="rId4" imgW="2425680" imgH="44424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108" y="1295250"/>
                        <a:ext cx="6415252" cy="132246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urved Right Arrow 6"/>
          <p:cNvSpPr/>
          <p:nvPr/>
        </p:nvSpPr>
        <p:spPr>
          <a:xfrm rot="20997508">
            <a:off x="462235" y="2921341"/>
            <a:ext cx="422687" cy="48832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6"/>
          <p:cNvSpPr>
            <a:spLocks noRot="1" noChangeArrowheads="1"/>
          </p:cNvSpPr>
          <p:nvPr/>
        </p:nvSpPr>
        <p:spPr bwMode="auto">
          <a:xfrm>
            <a:off x="7025426" y="762689"/>
            <a:ext cx="5122126" cy="2172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just" eaLnBrk="1" hangingPunct="1">
              <a:spcBef>
                <a:spcPct val="20000"/>
              </a:spcBef>
              <a:buClr>
                <a:srgbClr val="99FF66"/>
              </a:buClr>
              <a:defRPr/>
            </a:pPr>
            <a:r>
              <a:rPr lang="en-US" sz="24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Where:</a:t>
            </a:r>
          </a:p>
          <a:p>
            <a:pPr marL="742950" lvl="1" indent="-285750" algn="just" eaLnBrk="1" hangingPunct="1"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§"/>
              <a:defRPr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: wave function corresponding to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3-dimensional wave amplitude.</a:t>
            </a:r>
          </a:p>
          <a:p>
            <a:pPr marL="742950" lvl="1" indent="-285750" algn="just" eaLnBrk="1" hangingPunct="1"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§"/>
              <a:defRPr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V: potential energy of particle. </a:t>
            </a:r>
          </a:p>
          <a:p>
            <a:pPr marL="742950" lvl="1" indent="-285750" algn="just" eaLnBrk="1" hangingPunct="1"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§"/>
              <a:defRPr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x, y, z : coordinates of particle.</a:t>
            </a:r>
          </a:p>
        </p:txBody>
      </p:sp>
      <p:sp>
        <p:nvSpPr>
          <p:cNvPr id="9" name="Rectangle 32"/>
          <p:cNvSpPr>
            <a:spLocks noChangeArrowheads="1"/>
          </p:cNvSpPr>
          <p:nvPr/>
        </p:nvSpPr>
        <p:spPr bwMode="auto">
          <a:xfrm>
            <a:off x="993536" y="3131457"/>
            <a:ext cx="8479885" cy="3744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60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Describe the </a:t>
            </a:r>
            <a:r>
              <a:rPr kumimoji="0" lang="en-US" sz="2600" i="0" u="sng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motion of </a:t>
            </a:r>
            <a:r>
              <a:rPr kumimoji="0" lang="en-US" sz="2600" i="0" u="sng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microparticles</a:t>
            </a:r>
            <a:r>
              <a:rPr kumimoji="0" lang="en-US" sz="260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 a stationary state</a:t>
            </a:r>
            <a:endParaRPr kumimoji="0" lang="en-US" sz="2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702916"/>
              </p:ext>
            </p:extLst>
          </p:nvPr>
        </p:nvGraphicFramePr>
        <p:xfrm>
          <a:off x="1549650" y="4449119"/>
          <a:ext cx="6843576" cy="12594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Equation" r:id="rId6" imgW="2641600" imgH="482600" progId="Equation.3">
                  <p:embed/>
                </p:oleObj>
              </mc:Choice>
              <mc:Fallback>
                <p:oleObj name="Equation" r:id="rId6" imgW="2641600" imgH="482600" progId="Equation.3">
                  <p:embed/>
                  <p:pic>
                    <p:nvPicPr>
                      <p:cNvPr id="1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9650" y="4449119"/>
                        <a:ext cx="6843576" cy="1259408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550108" y="3829645"/>
            <a:ext cx="49225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defRPr/>
            </a:pP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Hydro with V = -e</a:t>
            </a:r>
            <a:r>
              <a:rPr lang="en-US" sz="28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/r, then: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855792" y="5708527"/>
            <a:ext cx="9129508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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always positive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to show </a:t>
            </a:r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the probability presence of 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 algn="just"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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unit: </a:t>
            </a:r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probability density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of e in </a:t>
            </a:r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a volume unit </a:t>
            </a:r>
            <a:r>
              <a:rPr lang="en-US" sz="2400" u="sng" dirty="0" err="1">
                <a:latin typeface="Arial" panose="020B0604020202020204" pitchFamily="34" charset="0"/>
                <a:cs typeface="Arial" panose="020B0604020202020204" pitchFamily="34" charset="0"/>
              </a:rPr>
              <a:t>dV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137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1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5259" y="6459785"/>
            <a:ext cx="501962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25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9328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Schrodinger Wave Equation</a:t>
            </a:r>
            <a:r>
              <a:rPr lang="en-US" altLang="zh-TW" sz="4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70328" y="949780"/>
            <a:ext cx="10719768" cy="2755743"/>
            <a:chOff x="604083" y="1244183"/>
            <a:chExt cx="10719768" cy="2755743"/>
          </a:xfrm>
        </p:grpSpPr>
        <p:graphicFrame>
          <p:nvGraphicFramePr>
            <p:cNvPr id="15" name="Object 4">
              <a:extLst>
                <a:ext uri="{FF2B5EF4-FFF2-40B4-BE49-F238E27FC236}">
                  <a16:creationId xmlns:a16="http://schemas.microsoft.com/office/drawing/2014/main" id="{DCA6E966-BBCE-430E-B85E-342A6E7D13E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94230156"/>
                </p:ext>
              </p:extLst>
            </p:nvPr>
          </p:nvGraphicFramePr>
          <p:xfrm>
            <a:off x="2115181" y="2053401"/>
            <a:ext cx="8108952" cy="87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6" name="Equation" r:id="rId4" imgW="2070000" imgH="241200" progId="Equation.3">
                    <p:embed/>
                  </p:oleObj>
                </mc:Choice>
                <mc:Fallback>
                  <p:oleObj name="Equation" r:id="rId4" imgW="2070000" imgH="241200" progId="Equation.3">
                    <p:embed/>
                    <p:pic>
                      <p:nvPicPr>
                        <p:cNvPr id="15" name="Object 4">
                          <a:extLst>
                            <a:ext uri="{FF2B5EF4-FFF2-40B4-BE49-F238E27FC236}">
                              <a16:creationId xmlns:a16="http://schemas.microsoft.com/office/drawing/2014/main" id="{DCA6E966-BBCE-430E-B85E-342A6E7D13EB}"/>
                            </a:ext>
                          </a:extLst>
                        </p:cNvPr>
                        <p:cNvPicPr>
                          <a:picLocks noGrp="1"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15181" y="2053401"/>
                          <a:ext cx="8108952" cy="878925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003300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Striped Right Arrow 15"/>
            <p:cNvSpPr/>
            <p:nvPr/>
          </p:nvSpPr>
          <p:spPr>
            <a:xfrm>
              <a:off x="1479907" y="2365918"/>
              <a:ext cx="397403" cy="300953"/>
            </a:xfrm>
            <a:prstGeom prst="stripedRightArrow">
              <a:avLst/>
            </a:prstGeom>
            <a:solidFill>
              <a:srgbClr val="FFC00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32"/>
            <p:cNvSpPr>
              <a:spLocks noChangeArrowheads="1"/>
            </p:cNvSpPr>
            <p:nvPr/>
          </p:nvSpPr>
          <p:spPr bwMode="auto">
            <a:xfrm>
              <a:off x="604083" y="1244183"/>
              <a:ext cx="5498210" cy="466803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vert="horz" wrap="square" lIns="0" tIns="-12696" rIns="0" bIns="-12696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rgbClr val="202124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Solve this</a:t>
              </a:r>
              <a:r>
                <a:rPr kumimoji="0" lang="en-US" sz="3200" b="0" i="0" u="none" strike="noStrike" cap="none" normalizeH="0" dirty="0">
                  <a:ln>
                    <a:noFill/>
                  </a:ln>
                  <a:solidFill>
                    <a:srgbClr val="202124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Eq. for H</a:t>
              </a:r>
              <a:r>
                <a:rPr lang="en-US" sz="3200" dirty="0">
                  <a:solidFill>
                    <a:srgbClr val="2021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ydrogen</a:t>
              </a:r>
              <a:endParaRPr kumimoji="0" 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V="1">
              <a:off x="5652655" y="2826445"/>
              <a:ext cx="781091" cy="73239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 flipV="1">
              <a:off x="8193640" y="2861998"/>
              <a:ext cx="759049" cy="623481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8952689" y="3404846"/>
              <a:ext cx="237116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AO Shapes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917885" y="3415151"/>
              <a:ext cx="173477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AO Size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82304" y="3604684"/>
            <a:ext cx="11111733" cy="1421652"/>
            <a:chOff x="916079" y="1449681"/>
            <a:chExt cx="11111733" cy="1421652"/>
          </a:xfrm>
        </p:grpSpPr>
        <p:sp>
          <p:nvSpPr>
            <p:cNvPr id="25" name="Curved Right Arrow 24"/>
            <p:cNvSpPr/>
            <p:nvPr/>
          </p:nvSpPr>
          <p:spPr>
            <a:xfrm rot="20287991">
              <a:off x="916079" y="1449681"/>
              <a:ext cx="445400" cy="722089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96861" y="1566168"/>
              <a:ext cx="11030951" cy="13051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indent="457200" algn="just">
                <a:lnSpc>
                  <a:spcPct val="150000"/>
                </a:lnSpc>
              </a:pPr>
              <a:r>
                <a:rPr lang="en-US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en-US" sz="28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motion of electron</a:t>
              </a:r>
              <a:r>
                <a:rPr lang="en-US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 in space of the Hydrogen atom determined 3 quantum numbers: </a:t>
              </a:r>
              <a:endParaRPr lang="en-US" sz="2800" b="1" u="sng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1710913" y="5057566"/>
            <a:ext cx="953337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3600" b="1" dirty="0">
                <a:solidFill>
                  <a:srgbClr val="E400E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= 1, 2, ...</a:t>
            </a:r>
            <a:r>
              <a:rPr lang="en-US" altLang="en-US" sz="3600" b="1" dirty="0">
                <a:solidFill>
                  <a:srgbClr val="E400E4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</a:t>
            </a:r>
            <a:r>
              <a:rPr lang="en-US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r>
              <a:rPr lang="en-US" altLang="en-US" sz="3600" b="1" dirty="0">
                <a:solidFill>
                  <a:srgbClr val="E400E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en-US" altLang="en-US" sz="36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ℓ = 0,1,..(n-1)</a:t>
            </a:r>
            <a:r>
              <a:rPr lang="en-US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r>
              <a:rPr lang="en-US" altLang="en-US" sz="3600" b="1" dirty="0">
                <a:solidFill>
                  <a:srgbClr val="E400E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en-U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m</a:t>
            </a:r>
            <a:r>
              <a:rPr lang="en-US" altLang="en-US" sz="3600" b="1" baseline="-25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ℓ</a:t>
            </a:r>
            <a:r>
              <a:rPr lang="en-US" altLang="en-U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- ℓ,…,0,.,+ ℓ 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4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5259" y="6459785"/>
            <a:ext cx="501962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9328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Atomic Orbital </a:t>
            </a: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(AO)</a:t>
            </a:r>
            <a:endParaRPr lang="zh-TW" alt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4010" y="917448"/>
            <a:ext cx="3651962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32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Electron State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endParaRPr lang="en-US" sz="3200" i="1" u="sng" dirty="0">
              <a:solidFill>
                <a:srgbClr val="CC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104"/>
          <p:cNvSpPr>
            <a:spLocks noChangeArrowheads="1"/>
          </p:cNvSpPr>
          <p:nvPr/>
        </p:nvSpPr>
        <p:spPr bwMode="auto">
          <a:xfrm>
            <a:off x="456375" y="1560907"/>
            <a:ext cx="11180115" cy="10227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457200" algn="just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Electrons can be </a:t>
            </a:r>
            <a:r>
              <a:rPr kumimoji="0" lang="en-US" sz="2400" b="1" i="0" u="sng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present in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 anywhere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kumimoji="0" lang="en-US" sz="2400" b="1" i="0" u="sng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varying probability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forming </a:t>
            </a:r>
            <a:r>
              <a:rPr kumimoji="0" lang="en-US" sz="2400" b="1" i="0" u="sng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region of space surrounding the nucleus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known as </a:t>
            </a:r>
            <a:r>
              <a:rPr kumimoji="0" lang="en-US" sz="2400" b="1" i="0" u="sng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 electron cloud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025" y="2718786"/>
            <a:ext cx="3090046" cy="2930593"/>
          </a:xfrm>
          <a:prstGeom prst="rect">
            <a:avLst/>
          </a:prstGeom>
        </p:spPr>
      </p:pic>
      <p:sp>
        <p:nvSpPr>
          <p:cNvPr id="30" name="Text Box 9"/>
          <p:cNvSpPr txBox="1">
            <a:spLocks noChangeArrowheads="1"/>
          </p:cNvSpPr>
          <p:nvPr/>
        </p:nvSpPr>
        <p:spPr bwMode="auto">
          <a:xfrm>
            <a:off x="8658924" y="5809247"/>
            <a:ext cx="34559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Probability of finding an electron in a hydrogen atom in its ground state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34010" y="2804355"/>
            <a:ext cx="4701095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Atomic Orbital (AO): </a:t>
            </a:r>
            <a:endParaRPr lang="en-US" sz="3200" i="1" u="sng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106"/>
          <p:cNvSpPr>
            <a:spLocks noChangeArrowheads="1"/>
          </p:cNvSpPr>
          <p:nvPr/>
        </p:nvSpPr>
        <p:spPr bwMode="auto">
          <a:xfrm>
            <a:off x="301818" y="3491553"/>
            <a:ext cx="8202549" cy="2898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457200" algn="just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rgbClr val="CC00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region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</a:t>
            </a:r>
            <a:r>
              <a:rPr kumimoji="0" lang="en-US" sz="2400" i="0" u="none" strike="noStrike" cap="none" normalizeH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space around the nucleus in </a:t>
            </a:r>
            <a:r>
              <a:rPr lang="en-US" sz="24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the </a:t>
            </a:r>
            <a:r>
              <a:rPr lang="en-US" sz="2400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probability of an electron’s presence is lager 90%</a:t>
            </a:r>
            <a:r>
              <a:rPr lang="en-US" sz="24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characterized by </a:t>
            </a:r>
            <a:r>
              <a:rPr lang="en-US" sz="2400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quantum numbers: n, l, m</a:t>
            </a:r>
            <a:r>
              <a:rPr lang="en-US" sz="2400" baseline="-25000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endParaRPr lang="en-US" sz="2400" dirty="0">
              <a:solidFill>
                <a:srgbClr val="CC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indent="457200" algn="just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describes </a:t>
            </a:r>
            <a:r>
              <a:rPr kumimoji="0" lang="en-US" sz="2400" b="1" i="0" u="sng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size, shape and orientation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 space through </a:t>
            </a:r>
            <a:r>
              <a:rPr kumimoji="0" lang="en-US" sz="2400" b="1" i="0" u="sng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three quantum numbers (n, l, </a:t>
            </a:r>
            <a:r>
              <a:rPr kumimoji="0" lang="en-US" sz="2400" b="1" i="0" u="sng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kumimoji="0" lang="en-US" sz="2400" b="1" i="0" u="sng" strike="noStrike" cap="none" normalizeH="0" baseline="-25000" dirty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0" lang="en-US" sz="2400" b="1" i="0" u="sng" strike="noStrike" cap="none" normalizeH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/>
          <p:cNvSpPr/>
          <p:nvPr/>
        </p:nvSpPr>
        <p:spPr>
          <a:xfrm>
            <a:off x="7064410" y="6093129"/>
            <a:ext cx="739739" cy="516377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59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  <p:bldP spid="30" grpId="0"/>
      <p:bldP spid="31" grpId="0"/>
      <p:bldP spid="32" grpId="0" animBg="1"/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/>
          <p:cNvSpPr/>
          <p:nvPr/>
        </p:nvSpPr>
        <p:spPr>
          <a:xfrm>
            <a:off x="3823720" y="5600425"/>
            <a:ext cx="532015" cy="557027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5259" y="6459785"/>
            <a:ext cx="501962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27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標題 1"/>
          <p:cNvSpPr txBox="1">
            <a:spLocks/>
          </p:cNvSpPr>
          <p:nvPr/>
        </p:nvSpPr>
        <p:spPr>
          <a:xfrm>
            <a:off x="19328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Atomic Orbital </a:t>
            </a: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(AO)</a:t>
            </a:r>
            <a:endParaRPr lang="zh-TW" alt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1ECF23-1555-56EB-2FEF-92DFAD5B7F14}"/>
              </a:ext>
            </a:extLst>
          </p:cNvPr>
          <p:cNvSpPr txBox="1"/>
          <p:nvPr/>
        </p:nvSpPr>
        <p:spPr>
          <a:xfrm>
            <a:off x="257917" y="1697979"/>
            <a:ext cx="1180232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Choose the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correct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statement(s). An atomic orbital (AO) is:</a:t>
            </a:r>
            <a:endParaRPr lang="x-none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0050" algn="just">
              <a:lnSpc>
                <a:spcPct val="150000"/>
              </a:lnSpc>
              <a:spcAft>
                <a:spcPts val="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1) The region in which there is maximum probability (&gt; 90%) of finding an electron.</a:t>
            </a:r>
            <a:endParaRPr lang="x-none" sz="24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00050" algn="just">
              <a:lnSpc>
                <a:spcPct val="150000"/>
              </a:lnSpc>
              <a:spcAft>
                <a:spcPts val="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2) The surface with equal electron density cloud. </a:t>
            </a:r>
            <a:endParaRPr lang="x-none" sz="24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00050" algn="just">
              <a:lnSpc>
                <a:spcPct val="150000"/>
              </a:lnSpc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3) The </a:t>
            </a:r>
            <a:r>
              <a:rPr lang="en-US" sz="2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orbital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motion of electrons in an atom.</a:t>
            </a:r>
            <a:endParaRPr lang="x-none" sz="24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00050" algn="just">
              <a:lnSpc>
                <a:spcPct val="150000"/>
              </a:lnSpc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4) </a:t>
            </a:r>
            <a:r>
              <a:rPr lang="en-US" sz="2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The energy state of an electron in an atom.</a:t>
            </a:r>
            <a:endParaRPr lang="x-none" sz="24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00050" algn="just">
              <a:lnSpc>
                <a:spcPct val="150000"/>
              </a:lnSpc>
              <a:spcAft>
                <a:spcPts val="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5) </a:t>
            </a:r>
            <a:r>
              <a:rPr lang="en-US" sz="24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An AO is a wave function that describes the state of an electron in an atom defined by 4 quantum numbers: n, ℓ, m</a:t>
            </a:r>
            <a:r>
              <a:rPr lang="en-US" sz="2400" baseline="-25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ℓ</a:t>
            </a:r>
            <a:r>
              <a:rPr lang="en-US" sz="24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</a:t>
            </a:r>
            <a:r>
              <a:rPr lang="en-US" sz="2400" baseline="-25000" dirty="0" err="1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</a:t>
            </a:r>
            <a:r>
              <a:rPr lang="en-US" sz="2400" dirty="0" err="1"/>
              <a:t>.</a:t>
            </a:r>
            <a:r>
              <a:rPr lang="en-US" sz="2400" dirty="0"/>
              <a:t> </a:t>
            </a:r>
          </a:p>
          <a:p>
            <a:pPr marL="539750" indent="128588" algn="just">
              <a:lnSpc>
                <a:spcPct val="150000"/>
              </a:lnSpc>
              <a:spcAft>
                <a:spcPts val="0"/>
              </a:spcAft>
            </a:pPr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A.</a:t>
            </a:r>
            <a:r>
              <a:rPr lang="en-US" sz="24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 and 5		</a:t>
            </a:r>
            <a:r>
              <a:rPr lang="en-US" sz="24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24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only 1		</a:t>
            </a:r>
            <a:r>
              <a:rPr lang="en-US" sz="24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</a:t>
            </a:r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24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1, 2 and 3 		</a:t>
            </a:r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D.</a:t>
            </a:r>
            <a:r>
              <a:rPr lang="en-US" sz="24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1, 2, 3, 4 and 5.</a:t>
            </a:r>
            <a:endParaRPr lang="x-none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4384" y="1057558"/>
            <a:ext cx="1846980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Review: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200" i="1" u="sng" dirty="0">
              <a:solidFill>
                <a:srgbClr val="CC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03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5259" y="6459785"/>
            <a:ext cx="501962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28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9328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 Quantum Numbers</a:t>
            </a:r>
            <a:r>
              <a:rPr lang="en-US" altLang="zh-TW" sz="4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73980" y="2108593"/>
            <a:ext cx="5695213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Principal Quantum Number,</a:t>
            </a:r>
            <a:r>
              <a:rPr 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  <a:p>
            <a:pPr algn="ctr"/>
            <a:r>
              <a:rPr lang="en-US" sz="2800" i="1" u="sng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800" i="1" u="sng" dirty="0" err="1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2800" i="1" u="sng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u="sng" dirty="0" err="1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2800" i="1" u="sng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u="sng" dirty="0" err="1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sz="2800" i="1" u="sng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03316" y="3519988"/>
            <a:ext cx="7397090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2. Azimuthal (Angular) Quantum Number,</a:t>
            </a:r>
            <a:r>
              <a:rPr 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</a:p>
          <a:p>
            <a:pPr algn="ctr"/>
            <a:r>
              <a:rPr lang="en-US" sz="2800" i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800" i="1" u="sng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2800" i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u="sng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2800" i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u="sng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phụ</a:t>
            </a:r>
            <a:r>
              <a:rPr lang="en-US" sz="2800" i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36203" y="4931383"/>
            <a:ext cx="5841086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3. Magnetic Quantum Number,</a:t>
            </a:r>
            <a:r>
              <a:rPr 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800" b="1" baseline="-25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endParaRPr lang="en-US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800" i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800" i="1" u="sng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2800" i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u="sng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2800" i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u="sng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2800" i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1066465"/>
            <a:ext cx="11188759" cy="739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rgbClr val="360036"/>
              </a:buClr>
              <a:buSzPct val="85000"/>
            </a:pPr>
            <a:r>
              <a:rPr lang="en-US" altLang="en-US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Schrödinger’s equation requires 3 quantum numbers:</a:t>
            </a:r>
          </a:p>
        </p:txBody>
      </p:sp>
    </p:spTree>
    <p:extLst>
      <p:ext uri="{BB962C8B-B14F-4D97-AF65-F5344CB8AC3E}">
        <p14:creationId xmlns:p14="http://schemas.microsoft.com/office/powerpoint/2010/main" val="338816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5259" y="6459785"/>
            <a:ext cx="501962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29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9328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Principal Quantum Number, n</a:t>
            </a:r>
            <a:r>
              <a:rPr lang="en-US" altLang="zh-TW" sz="4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90078" y="1042206"/>
            <a:ext cx="11687334" cy="324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65138" indent="-4651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693738" lvl="1" indent="-347663" algn="just">
              <a:lnSpc>
                <a:spcPct val="150000"/>
              </a:lnSpc>
              <a:spcAft>
                <a:spcPts val="1200"/>
              </a:spcAft>
              <a:buClr>
                <a:schemeClr val="tx1"/>
              </a:buClr>
              <a:buSzPct val="85000"/>
              <a:buFont typeface="Wingdings" panose="05000000000000000000" pitchFamily="2" charset="2"/>
              <a:buChar char="ü"/>
            </a:pPr>
            <a:r>
              <a:rPr lang="en-US" altLang="ko-KR" sz="2800" i="1" dirty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The same as </a:t>
            </a:r>
            <a:r>
              <a:rPr lang="en-US" altLang="ko-KR" sz="2800" i="1" u="sng" dirty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Bohr’s n</a:t>
            </a:r>
            <a:r>
              <a:rPr lang="en-US" altLang="ko-KR" sz="2800" i="1" dirty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.  </a:t>
            </a:r>
          </a:p>
          <a:p>
            <a:pPr marL="693738" lvl="1" indent="-347663" algn="just">
              <a:lnSpc>
                <a:spcPct val="150000"/>
              </a:lnSpc>
              <a:spcAft>
                <a:spcPts val="1200"/>
              </a:spcAft>
              <a:buClr>
                <a:schemeClr val="tx1"/>
              </a:buClr>
              <a:buSzPct val="85000"/>
              <a:buFont typeface="Wingdings" panose="05000000000000000000" pitchFamily="2" charset="2"/>
              <a:buChar char="ü"/>
            </a:pPr>
            <a:r>
              <a:rPr lang="en-US" altLang="ko-KR" sz="2800" i="1" dirty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n, describes </a:t>
            </a:r>
            <a:r>
              <a:rPr lang="en-US" altLang="ko-KR" sz="2800" i="1" u="sng" dirty="0">
                <a:solidFill>
                  <a:srgbClr val="0000FF"/>
                </a:solidFill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the main energy level</a:t>
            </a:r>
            <a:r>
              <a:rPr lang="en-US" altLang="ko-KR" sz="2800" i="1" dirty="0">
                <a:solidFill>
                  <a:srgbClr val="0000FF"/>
                </a:solidFill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, or </a:t>
            </a:r>
            <a:r>
              <a:rPr lang="en-US" altLang="ko-KR" sz="2800" i="1" u="sng" dirty="0">
                <a:solidFill>
                  <a:srgbClr val="0000FF"/>
                </a:solidFill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shell</a:t>
            </a:r>
            <a:r>
              <a:rPr lang="en-US" altLang="ko-KR" sz="2800" i="1" dirty="0">
                <a:solidFill>
                  <a:srgbClr val="0000FF"/>
                </a:solidFill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, </a:t>
            </a:r>
            <a:r>
              <a:rPr lang="en-US" altLang="ko-KR" sz="2800" i="1" u="sng" dirty="0">
                <a:solidFill>
                  <a:srgbClr val="0000FF"/>
                </a:solidFill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electron occupies</a:t>
            </a:r>
            <a:r>
              <a:rPr lang="en-US" altLang="ko-KR" sz="2800" i="1" dirty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.	</a:t>
            </a:r>
          </a:p>
          <a:p>
            <a:pPr marL="693738" lvl="1" indent="-347663" algn="just">
              <a:lnSpc>
                <a:spcPct val="150000"/>
              </a:lnSpc>
              <a:spcAft>
                <a:spcPts val="1200"/>
              </a:spcAft>
              <a:buClr>
                <a:schemeClr val="tx1"/>
              </a:buClr>
              <a:buSzPct val="85000"/>
              <a:buFont typeface="Wingdings" panose="05000000000000000000" pitchFamily="2" charset="2"/>
              <a:buChar char="ü"/>
            </a:pPr>
            <a:r>
              <a:rPr lang="en-US" altLang="ko-KR" sz="2800" i="1" dirty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As n becomes </a:t>
            </a:r>
            <a:r>
              <a:rPr lang="en-US" altLang="ko-KR" sz="2800" i="1" u="sng" dirty="0">
                <a:solidFill>
                  <a:srgbClr val="FF0000"/>
                </a:solidFill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larger</a:t>
            </a:r>
            <a:r>
              <a:rPr lang="en-US" altLang="ko-KR" sz="2800" i="1" dirty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, the atom &amp; energy  becomes </a:t>
            </a:r>
            <a:r>
              <a:rPr lang="en-US" altLang="ko-KR" sz="2800" i="1" u="sng" dirty="0">
                <a:solidFill>
                  <a:srgbClr val="FF0000"/>
                </a:solidFill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larger</a:t>
            </a:r>
            <a:r>
              <a:rPr lang="en-US" altLang="ko-KR" sz="2800" i="1" dirty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 </a:t>
            </a:r>
          </a:p>
          <a:p>
            <a:pPr marL="693738" lvl="1" indent="-347663" algn="just">
              <a:lnSpc>
                <a:spcPct val="150000"/>
              </a:lnSpc>
              <a:spcAft>
                <a:spcPts val="1200"/>
              </a:spcAft>
              <a:buClr>
                <a:schemeClr val="tx1"/>
              </a:buClr>
              <a:buSzPct val="85000"/>
              <a:buFont typeface="Wingdings" panose="05000000000000000000" pitchFamily="2" charset="2"/>
              <a:buChar char="ü"/>
            </a:pPr>
            <a:r>
              <a:rPr lang="en-US" altLang="ko-KR" sz="2800" i="1" dirty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n is </a:t>
            </a:r>
            <a:r>
              <a:rPr lang="en-US" altLang="ko-KR" sz="2800" i="1" u="sng" dirty="0">
                <a:solidFill>
                  <a:srgbClr val="0000FF"/>
                </a:solidFill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positive integer</a:t>
            </a:r>
            <a:r>
              <a:rPr lang="en-US" altLang="ko-KR" sz="2800" i="1" dirty="0">
                <a:solidFill>
                  <a:srgbClr val="0000FF"/>
                </a:solidFill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 </a:t>
            </a:r>
            <a:r>
              <a:rPr lang="en-US" altLang="ko-KR" sz="2800" i="1" dirty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= 1, 2, 3</a:t>
            </a:r>
            <a:r>
              <a:rPr lang="en-US" altLang="ko-KR" sz="2800" dirty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…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0012" y="3754687"/>
            <a:ext cx="2606228" cy="2614974"/>
          </a:xfrm>
          <a:prstGeom prst="rect">
            <a:avLst/>
          </a:prstGeom>
        </p:spPr>
      </p:pic>
      <p:graphicFrame>
        <p:nvGraphicFramePr>
          <p:cNvPr id="8" name="Group 36">
            <a:extLst>
              <a:ext uri="{FF2B5EF4-FFF2-40B4-BE49-F238E27FC236}">
                <a16:creationId xmlns:a16="http://schemas.microsoft.com/office/drawing/2014/main" id="{0F6B16E8-1F57-9D47-93B5-3FC0496DFA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4698195"/>
              </p:ext>
            </p:extLst>
          </p:nvPr>
        </p:nvGraphicFramePr>
        <p:xfrm>
          <a:off x="655548" y="4527350"/>
          <a:ext cx="8188995" cy="1249895"/>
        </p:xfrm>
        <a:graphic>
          <a:graphicData uri="http://schemas.openxmlformats.org/drawingml/2006/table">
            <a:tbl>
              <a:tblPr/>
              <a:tblGrid>
                <a:gridCol w="14126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7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78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78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94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78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78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488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26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Electron Shell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</a:rPr>
                        <a:t>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</a:rPr>
                        <a:t>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</a:rPr>
                        <a:t>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</a:rPr>
                        <a:t>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</a:rPr>
                        <a:t>O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</a:rPr>
                        <a:t>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</a:rPr>
                        <a:t>Q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675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6513" y="6459785"/>
            <a:ext cx="360707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20" name="矩形 4">
            <a:extLst>
              <a:ext uri="{FF2B5EF4-FFF2-40B4-BE49-F238E27FC236}">
                <a16:creationId xmlns:a16="http://schemas.microsoft.com/office/drawing/2014/main" id="{4142352F-FC7E-4B9F-9637-BBAFCD43BF79}"/>
              </a:ext>
            </a:extLst>
          </p:cNvPr>
          <p:cNvSpPr/>
          <p:nvPr/>
        </p:nvSpPr>
        <p:spPr>
          <a:xfrm>
            <a:off x="227878" y="968439"/>
            <a:ext cx="25444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q"/>
            </a:pPr>
            <a:r>
              <a:rPr lang="en-US" altLang="zh-TW" sz="2400" b="1" u="sng" dirty="0"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John Dalton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0933" y="2198297"/>
            <a:ext cx="9383914" cy="4261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88925" algn="just">
              <a:lnSpc>
                <a:spcPct val="150000"/>
              </a:lnSpc>
              <a:spcAft>
                <a:spcPts val="600"/>
              </a:spcAf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1803, Dalton proposed 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the atomic theory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based on two laws of conservation of mass and constant composition as follows: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en-US" sz="2200" dirty="0">
                <a:latin typeface="Arial" panose="020B0604020202020204" pitchFamily="34" charset="0"/>
              </a:rPr>
              <a:t>All elements are composed of </a:t>
            </a:r>
            <a:r>
              <a:rPr lang="en-US" altLang="en-US" sz="2200" u="sng" dirty="0">
                <a:solidFill>
                  <a:srgbClr val="0000FF"/>
                </a:solidFill>
                <a:latin typeface="Arial" panose="020B0604020202020204" pitchFamily="34" charset="0"/>
              </a:rPr>
              <a:t>tiny indivisible particles</a:t>
            </a:r>
            <a:r>
              <a:rPr lang="en-US" altLang="en-US" sz="2200" dirty="0">
                <a:latin typeface="Arial" panose="020B0604020202020204" pitchFamily="34" charset="0"/>
              </a:rPr>
              <a:t> called atoms. They </a:t>
            </a:r>
            <a:r>
              <a:rPr lang="en-US" altLang="en-US" sz="2200" u="sng" dirty="0">
                <a:solidFill>
                  <a:srgbClr val="0000FF"/>
                </a:solidFill>
                <a:latin typeface="Arial" panose="020B0604020202020204" pitchFamily="34" charset="0"/>
              </a:rPr>
              <a:t>cannot be created or destroyed </a:t>
            </a:r>
            <a:r>
              <a:rPr lang="en-US" altLang="en-US" sz="2200" dirty="0">
                <a:latin typeface="Arial" panose="020B0604020202020204" pitchFamily="34" charset="0"/>
              </a:rPr>
              <a:t>during chemical reactions. </a:t>
            </a:r>
          </a:p>
          <a:p>
            <a:pPr marL="457200" indent="-457200" algn="just">
              <a:lnSpc>
                <a:spcPct val="150000"/>
              </a:lnSpc>
              <a:buFontTx/>
              <a:buAutoNum type="arabicPeriod"/>
            </a:pPr>
            <a:r>
              <a:rPr lang="en-US" altLang="en-US" sz="2200" dirty="0">
                <a:latin typeface="Arial" panose="020B0604020202020204" pitchFamily="34" charset="0"/>
              </a:rPr>
              <a:t>In chemical reactions, atoms are combined, separated, or rearranged – but </a:t>
            </a:r>
            <a:r>
              <a:rPr lang="en-US" altLang="en-US" sz="2200" u="sng" dirty="0">
                <a:solidFill>
                  <a:srgbClr val="00B050"/>
                </a:solidFill>
                <a:latin typeface="Arial" panose="020B0604020202020204" pitchFamily="34" charset="0"/>
              </a:rPr>
              <a:t>never changed into atoms of another element</a:t>
            </a:r>
            <a:r>
              <a:rPr lang="en-US" altLang="en-US" sz="2200" dirty="0">
                <a:latin typeface="Arial" panose="020B0604020202020204" pitchFamily="34" charset="0"/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Tx/>
              <a:buAutoNum type="arabicPeriod"/>
            </a:pPr>
            <a:r>
              <a:rPr lang="en-US" sz="2200" dirty="0">
                <a:latin typeface="Arial" panose="020B0604020202020204" pitchFamily="34" charset="0"/>
              </a:rPr>
              <a:t>Compounds are formed when different atoms combine in </a:t>
            </a:r>
            <a:r>
              <a:rPr lang="en-US" sz="2200" u="sng" dirty="0">
                <a:solidFill>
                  <a:srgbClr val="FF0000"/>
                </a:solidFill>
                <a:latin typeface="Arial" panose="020B0604020202020204" pitchFamily="34" charset="0"/>
              </a:rPr>
              <a:t>definite proportions</a:t>
            </a:r>
            <a:r>
              <a:rPr lang="en-US" sz="2200" dirty="0">
                <a:latin typeface="Arial" panose="020B0604020202020204" pitchFamily="34" charset="0"/>
              </a:rPr>
              <a:t>; Ex: H</a:t>
            </a:r>
            <a:r>
              <a:rPr lang="en-US" sz="2200" baseline="-25000" dirty="0">
                <a:latin typeface="Arial" panose="020B0604020202020204" pitchFamily="34" charset="0"/>
              </a:rPr>
              <a:t>2</a:t>
            </a:r>
            <a:r>
              <a:rPr lang="en-US" sz="2200" dirty="0">
                <a:latin typeface="Arial" panose="020B0604020202020204" pitchFamily="34" charset="0"/>
              </a:rPr>
              <a:t>O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0183" y="2348652"/>
            <a:ext cx="2016330" cy="21216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1358" y="4767082"/>
            <a:ext cx="2325508" cy="1326240"/>
          </a:xfrm>
          <a:prstGeom prst="rect">
            <a:avLst/>
          </a:prstGeom>
        </p:spPr>
      </p:pic>
      <p:pic>
        <p:nvPicPr>
          <p:cNvPr id="13" name="Picture 4" descr="dalton">
            <a:extLst>
              <a:ext uri="{FF2B5EF4-FFF2-40B4-BE49-F238E27FC236}">
                <a16:creationId xmlns:a16="http://schemas.microsoft.com/office/drawing/2014/main" id="{957AFB4F-949C-AFD6-B56D-71C1F4BA2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281" y="890104"/>
            <a:ext cx="1033594" cy="1080000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6787391" y="889530"/>
            <a:ext cx="5294330" cy="964614"/>
            <a:chOff x="4533251" y="864068"/>
            <a:chExt cx="7506443" cy="964614"/>
          </a:xfrm>
        </p:grpSpPr>
        <p:graphicFrame>
          <p:nvGraphicFramePr>
            <p:cNvPr id="22" name="Diagram 21"/>
            <p:cNvGraphicFramePr/>
            <p:nvPr>
              <p:extLst>
                <p:ext uri="{D42A27DB-BD31-4B8C-83A1-F6EECF244321}">
                  <p14:modId xmlns:p14="http://schemas.microsoft.com/office/powerpoint/2010/main" val="2166977701"/>
                </p:ext>
              </p:extLst>
            </p:nvPr>
          </p:nvGraphicFramePr>
          <p:xfrm>
            <a:off x="4533251" y="1124997"/>
            <a:ext cx="7506443" cy="70368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144547" y="864068"/>
              <a:ext cx="523259" cy="365760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9328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Dalton’s Atomic Theory</a:t>
            </a:r>
            <a:r>
              <a:rPr lang="en-US" altLang="zh-TW" sz="4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58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5259" y="6459785"/>
            <a:ext cx="501962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30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9328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Azimuthal Quantum Number, l</a:t>
            </a:r>
            <a:r>
              <a:rPr lang="en-US" altLang="zh-TW" sz="4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Group 36">
            <a:extLst>
              <a:ext uri="{FF2B5EF4-FFF2-40B4-BE49-F238E27FC236}">
                <a16:creationId xmlns:a16="http://schemas.microsoft.com/office/drawing/2014/main" id="{C215C6D2-C5EE-B54E-B8B7-1C88FD9B73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3428741"/>
              </p:ext>
            </p:extLst>
          </p:nvPr>
        </p:nvGraphicFramePr>
        <p:xfrm>
          <a:off x="1064029" y="3373517"/>
          <a:ext cx="7581455" cy="1389245"/>
        </p:xfrm>
        <a:graphic>
          <a:graphicData uri="http://schemas.openxmlformats.org/drawingml/2006/table">
            <a:tbl>
              <a:tblPr/>
              <a:tblGrid>
                <a:gridCol w="14831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1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1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1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77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1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48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8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8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Subshell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</a:rPr>
                        <a:t>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</a:rPr>
                        <a:t>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</a:rPr>
                        <a:t>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</a:rPr>
                        <a:t>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</a:rPr>
                        <a:t>g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</a:rPr>
                        <a:t>h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369734"/>
                  </a:ext>
                </a:extLst>
              </a:tr>
            </a:tbl>
          </a:graphicData>
        </a:graphic>
      </p:graphicFrame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75249" y="5734872"/>
            <a:ext cx="11849677" cy="405247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i="0" u="sng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Note</a:t>
            </a:r>
            <a:r>
              <a:rPr kumimoji="0" lang="en-US" sz="28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en-US" sz="2800" i="0" u="sng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Electrons</a:t>
            </a:r>
            <a:r>
              <a:rPr kumimoji="0" lang="en-US" sz="28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kumimoji="0" lang="en-US" sz="2800" i="0" u="sng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same n and l </a:t>
            </a:r>
            <a:r>
              <a:rPr kumimoji="0" lang="en-US" sz="28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values ​​will </a:t>
            </a:r>
            <a:r>
              <a:rPr kumimoji="0" lang="en-US" sz="2800" i="0" u="sng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form a quantum subshell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981073" y="6336856"/>
            <a:ext cx="5925571" cy="3436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x-none" sz="24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1s, 2s, 2p, 3s, 3p, 3d, 4s, 4p, 4d, 4f, ….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150158" y="4930379"/>
            <a:ext cx="7112816" cy="646331"/>
          </a:xfrm>
          <a:prstGeom prst="rect">
            <a:avLst/>
          </a:prstGeom>
          <a:solidFill>
            <a:srgbClr val="FFFF00"/>
          </a:solidFill>
        </p:spPr>
        <p:txBody>
          <a:bodyPr wrap="square" anchor="ctr">
            <a:spAutoFit/>
          </a:bodyPr>
          <a:lstStyle/>
          <a:p>
            <a:pPr marL="0" lvl="1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  <a:buClr>
                <a:schemeClr val="tx1"/>
              </a:buClr>
              <a:buSzPct val="85000"/>
            </a:pPr>
            <a:r>
              <a:rPr lang="en-US" altLang="ko-KR" sz="2400" u="sng" dirty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Maximum number of electrons in subshell = 2(2l+1)</a:t>
            </a:r>
          </a:p>
        </p:txBody>
      </p:sp>
      <p:sp>
        <p:nvSpPr>
          <p:cNvPr id="2" name="Rectangle 1"/>
          <p:cNvSpPr/>
          <p:nvPr/>
        </p:nvSpPr>
        <p:spPr>
          <a:xfrm>
            <a:off x="541009" y="869166"/>
            <a:ext cx="10501745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93738" lvl="1" indent="-347663" algn="just">
              <a:lnSpc>
                <a:spcPct val="150000"/>
              </a:lnSpc>
              <a:spcAft>
                <a:spcPts val="1200"/>
              </a:spcAft>
              <a:buClr>
                <a:schemeClr val="tx1"/>
              </a:buClr>
              <a:buSzPct val="85000"/>
              <a:buFont typeface="Wingdings" panose="05000000000000000000" pitchFamily="2" charset="2"/>
              <a:buChar char="ü"/>
            </a:pPr>
            <a:r>
              <a:rPr lang="en-US" altLang="ko-KR" sz="2800" i="1" u="sng" dirty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Depends on</a:t>
            </a:r>
            <a:r>
              <a:rPr lang="en-US" altLang="ko-KR" sz="2800" i="1" dirty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 the value of </a:t>
            </a:r>
            <a:r>
              <a:rPr lang="en-US" altLang="ko-KR" sz="2800" i="1" u="sng" dirty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n</a:t>
            </a:r>
            <a:r>
              <a:rPr lang="en-US" altLang="ko-KR" sz="2800" i="1" dirty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 (</a:t>
            </a:r>
            <a:r>
              <a:rPr lang="en-US" altLang="ko-KR" sz="2800" b="1" i="1" dirty="0">
                <a:solidFill>
                  <a:srgbClr val="0000FF"/>
                </a:solidFill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l &lt; n and l = 0, 1, 2, …, n-1</a:t>
            </a:r>
            <a:r>
              <a:rPr lang="en-US" altLang="ko-KR" sz="2800" i="1" dirty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)  </a:t>
            </a:r>
          </a:p>
          <a:p>
            <a:pPr marL="693738" lvl="1" indent="-347663" algn="just">
              <a:lnSpc>
                <a:spcPct val="150000"/>
              </a:lnSpc>
              <a:spcAft>
                <a:spcPts val="1200"/>
              </a:spcAft>
              <a:buClr>
                <a:schemeClr val="tx1"/>
              </a:buClr>
              <a:buSzPct val="85000"/>
              <a:buFont typeface="Wingdings" panose="05000000000000000000" pitchFamily="2" charset="2"/>
              <a:buChar char="ü"/>
            </a:pPr>
            <a:r>
              <a:rPr lang="en-US" altLang="ko-KR" sz="2800" i="1" dirty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l, describes </a:t>
            </a:r>
            <a:r>
              <a:rPr lang="en-US" altLang="ko-KR" sz="2800" i="1" u="sng" dirty="0">
                <a:solidFill>
                  <a:srgbClr val="FF0000"/>
                </a:solidFill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the name &amp; shape of the orbitals</a:t>
            </a:r>
            <a:r>
              <a:rPr lang="en-US" altLang="ko-KR" sz="2800" i="1" dirty="0">
                <a:solidFill>
                  <a:srgbClr val="FF0000"/>
                </a:solidFill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.</a:t>
            </a:r>
            <a:r>
              <a:rPr lang="en-US" altLang="ko-KR" sz="2800" i="1" dirty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	</a:t>
            </a:r>
          </a:p>
        </p:txBody>
      </p:sp>
      <p:sp>
        <p:nvSpPr>
          <p:cNvPr id="3" name="Rectangle 2"/>
          <p:cNvSpPr/>
          <p:nvPr/>
        </p:nvSpPr>
        <p:spPr>
          <a:xfrm>
            <a:off x="-147022" y="2443436"/>
            <a:ext cx="97071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3275" lvl="1" indent="-457200" algn="just">
              <a:lnSpc>
                <a:spcPct val="150000"/>
              </a:lnSpc>
              <a:spcAft>
                <a:spcPts val="1200"/>
              </a:spcAft>
              <a:buClr>
                <a:schemeClr val="tx1"/>
              </a:buClr>
              <a:buSzPct val="85000"/>
              <a:buFont typeface="Wingdings" panose="05000000000000000000" pitchFamily="2" charset="2"/>
              <a:buChar char="§"/>
            </a:pPr>
            <a:r>
              <a:rPr lang="en-US" altLang="ko-KR" sz="2800" i="1" dirty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We usually give </a:t>
            </a:r>
            <a:r>
              <a:rPr lang="en-US" altLang="ko-KR" sz="2800" i="1" u="sng" dirty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a letter notation to each value of l:</a:t>
            </a:r>
          </a:p>
        </p:txBody>
      </p:sp>
    </p:spTree>
    <p:extLst>
      <p:ext uri="{BB962C8B-B14F-4D97-AF65-F5344CB8AC3E}">
        <p14:creationId xmlns:p14="http://schemas.microsoft.com/office/powerpoint/2010/main" val="280434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2" grpId="0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5259" y="6459785"/>
            <a:ext cx="501962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31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9328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Magnetic Quantum Number, m</a:t>
            </a:r>
            <a:r>
              <a:rPr lang="en-US" altLang="zh-TW" sz="4000" b="1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altLang="zh-TW" sz="4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34010" y="945605"/>
            <a:ext cx="11219699" cy="247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65138" indent="-4651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693738" lvl="1" indent="-347663" algn="just">
              <a:lnSpc>
                <a:spcPct val="150000"/>
              </a:lnSpc>
              <a:spcAft>
                <a:spcPts val="1200"/>
              </a:spcAft>
              <a:buClr>
                <a:schemeClr val="tx1"/>
              </a:buClr>
              <a:buSzPct val="85000"/>
              <a:buFont typeface="Wingdings" panose="05000000000000000000" pitchFamily="2" charset="2"/>
              <a:buChar char="ü"/>
            </a:pPr>
            <a:r>
              <a:rPr lang="en-US" altLang="ko-KR" sz="2800" i="1" u="sng" dirty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Depends on</a:t>
            </a:r>
            <a:r>
              <a:rPr lang="en-US" altLang="ko-KR" sz="2800" i="1" dirty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 the value of </a:t>
            </a:r>
            <a:r>
              <a:rPr lang="en-US" altLang="ko-KR" sz="2800" i="1" u="sng" dirty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l</a:t>
            </a:r>
            <a:r>
              <a:rPr lang="en-US" altLang="ko-KR" sz="2800" i="1" dirty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 </a:t>
            </a:r>
          </a:p>
          <a:p>
            <a:pPr marL="693738" lvl="1" indent="-347663" algn="just">
              <a:lnSpc>
                <a:spcPct val="150000"/>
              </a:lnSpc>
              <a:spcAft>
                <a:spcPts val="1200"/>
              </a:spcAft>
              <a:buClr>
                <a:schemeClr val="tx1"/>
              </a:buClr>
              <a:buSzPct val="85000"/>
              <a:buFont typeface="Wingdings" panose="05000000000000000000" pitchFamily="2" charset="2"/>
              <a:buChar char="ü"/>
            </a:pPr>
            <a:r>
              <a:rPr lang="en-US" altLang="ko-KR" sz="2800" i="1" dirty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Has integral </a:t>
            </a:r>
            <a:r>
              <a:rPr lang="en-US" altLang="ko-KR" sz="2800" b="1" i="1" u="sng" dirty="0">
                <a:solidFill>
                  <a:srgbClr val="FF0000"/>
                </a:solidFill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values from –l to +l</a:t>
            </a:r>
            <a:r>
              <a:rPr lang="en-US" altLang="ko-KR" sz="2800" b="1" i="1" dirty="0">
                <a:solidFill>
                  <a:srgbClr val="FF0000"/>
                </a:solidFill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 (l = -l …0…+l) </a:t>
            </a:r>
          </a:p>
          <a:p>
            <a:pPr marL="693738" lvl="1" indent="-347663" algn="just">
              <a:lnSpc>
                <a:spcPct val="150000"/>
              </a:lnSpc>
              <a:spcAft>
                <a:spcPts val="1200"/>
              </a:spcAft>
              <a:buClr>
                <a:schemeClr val="tx1"/>
              </a:buClr>
              <a:buSzPct val="85000"/>
              <a:buFont typeface="Wingdings" panose="05000000000000000000" pitchFamily="2" charset="2"/>
              <a:buChar char="ü"/>
            </a:pPr>
            <a:r>
              <a:rPr lang="en-US" altLang="ko-KR" sz="2800" i="1" dirty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m</a:t>
            </a:r>
            <a:r>
              <a:rPr lang="en-US" altLang="ko-KR" sz="2800" i="1" baseline="-25000" dirty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l</a:t>
            </a:r>
            <a:r>
              <a:rPr lang="en-US" altLang="ko-KR" sz="2800" i="1" dirty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 , describes </a:t>
            </a:r>
            <a:r>
              <a:rPr lang="en-US" altLang="ko-KR" sz="2800" b="1" i="1" u="sng" dirty="0">
                <a:solidFill>
                  <a:srgbClr val="0000FF"/>
                </a:solidFill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the 3D orientation</a:t>
            </a:r>
            <a:r>
              <a:rPr lang="en-US" altLang="ko-KR" sz="2800" b="1" i="1" dirty="0">
                <a:solidFill>
                  <a:srgbClr val="0000FF"/>
                </a:solidFill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 of </a:t>
            </a:r>
            <a:r>
              <a:rPr lang="en-US" altLang="ko-KR" sz="2800" b="1" i="1" u="sng" dirty="0">
                <a:solidFill>
                  <a:srgbClr val="0000FF"/>
                </a:solidFill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each orbital</a:t>
            </a:r>
            <a:r>
              <a:rPr lang="en-US" altLang="ko-KR" sz="2800" b="1" i="1" dirty="0">
                <a:solidFill>
                  <a:srgbClr val="0000FF"/>
                </a:solidFill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 in space</a:t>
            </a:r>
            <a:r>
              <a:rPr lang="en-US" altLang="ko-KR" sz="2800" dirty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.	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34010" y="3414443"/>
            <a:ext cx="1710921" cy="4052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kumimoji="0" lang="en-US" sz="2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x-none" sz="28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3ABC57AB-8128-2048-8C7B-73757E401B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4012" y="3849919"/>
            <a:ext cx="8992003" cy="264687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VNI-Times" pitchFamily="2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VNI-Times" pitchFamily="2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VNI-Times" pitchFamily="2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VNI-Times" pitchFamily="2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VNI-Times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NI-Times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NI-Times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NI-Times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NI-Times" pitchFamily="2" charset="0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ts val="2400"/>
              </a:spcAft>
              <a:defRPr/>
            </a:pPr>
            <a:r>
              <a:rPr lang="en-US" sz="2800" b="0" dirty="0">
                <a:latin typeface="Arial" panose="020B0604020202020204" pitchFamily="34" charset="0"/>
              </a:rPr>
              <a:t>ℓ = 0 </a:t>
            </a:r>
            <a:r>
              <a:rPr lang="en-US" sz="2800" b="0" dirty="0">
                <a:latin typeface="Arial" panose="020B0604020202020204" pitchFamily="34" charset="0"/>
                <a:sym typeface="Symbol" panose="05050102010706020507" pitchFamily="18" charset="2"/>
              </a:rPr>
              <a:t> </a:t>
            </a:r>
            <a:r>
              <a:rPr lang="en-US" sz="2800" b="0" dirty="0">
                <a:latin typeface="Arial" panose="020B0604020202020204" pitchFamily="34" charset="0"/>
              </a:rPr>
              <a:t>m</a:t>
            </a:r>
            <a:r>
              <a:rPr lang="en-US" sz="2800" b="0" baseline="-25000" dirty="0">
                <a:latin typeface="Arial" panose="020B0604020202020204" pitchFamily="34" charset="0"/>
              </a:rPr>
              <a:t>l </a:t>
            </a:r>
            <a:r>
              <a:rPr lang="en-US" sz="2800" b="0" dirty="0">
                <a:latin typeface="Arial" panose="020B0604020202020204" pitchFamily="34" charset="0"/>
              </a:rPr>
              <a:t>= 0 </a:t>
            </a:r>
            <a:r>
              <a:rPr lang="en-US" sz="2800" b="0" dirty="0">
                <a:latin typeface="Arial" panose="020B0604020202020204" pitchFamily="34" charset="0"/>
                <a:sym typeface="Symbol" panose="05050102010706020507" pitchFamily="18" charset="2"/>
              </a:rPr>
              <a:t> </a:t>
            </a:r>
            <a:r>
              <a:rPr lang="en-US" sz="2800" dirty="0">
                <a:latin typeface="Arial" panose="020B0604020202020204" pitchFamily="34" charset="0"/>
                <a:sym typeface="Symbol" panose="05050102010706020507" pitchFamily="18" charset="2"/>
              </a:rPr>
              <a:t>1</a:t>
            </a:r>
            <a:r>
              <a:rPr lang="en-US" sz="2800" b="0" dirty="0">
                <a:latin typeface="Arial" panose="020B0604020202020204" pitchFamily="34" charset="0"/>
                <a:sym typeface="Symbol" panose="05050102010706020507" pitchFamily="18" charset="2"/>
              </a:rPr>
              <a:t> s-orbital</a:t>
            </a:r>
            <a:r>
              <a:rPr lang="en-US" sz="2800" dirty="0">
                <a:latin typeface="Arial" panose="020B0604020202020204" pitchFamily="34" charset="0"/>
                <a:sym typeface="Symbol" panose="05050102010706020507" pitchFamily="18" charset="2"/>
              </a:rPr>
              <a:t>  </a:t>
            </a:r>
            <a:r>
              <a:rPr lang="en-US" sz="2800" dirty="0">
                <a:latin typeface="Arial" panose="020B0604020202020204" pitchFamily="34" charset="0"/>
              </a:rPr>
              <a:t>  </a:t>
            </a:r>
          </a:p>
          <a:p>
            <a:pPr eaLnBrk="1" hangingPunct="1">
              <a:lnSpc>
                <a:spcPct val="150000"/>
              </a:lnSpc>
              <a:spcAft>
                <a:spcPts val="2400"/>
              </a:spcAft>
              <a:defRPr/>
            </a:pPr>
            <a:r>
              <a:rPr lang="en-US" sz="2800" b="0" dirty="0">
                <a:latin typeface="Arial" panose="020B0604020202020204" pitchFamily="34" charset="0"/>
              </a:rPr>
              <a:t>ℓ = 1 </a:t>
            </a:r>
            <a:r>
              <a:rPr lang="en-US" sz="2800" b="0" dirty="0">
                <a:latin typeface="Arial" panose="020B0604020202020204" pitchFamily="34" charset="0"/>
                <a:sym typeface="Symbol" panose="05050102010706020507" pitchFamily="18" charset="2"/>
              </a:rPr>
              <a:t></a:t>
            </a:r>
            <a:r>
              <a:rPr lang="en-US" sz="2800" b="0" dirty="0">
                <a:latin typeface="Arial" panose="020B0604020202020204" pitchFamily="34" charset="0"/>
              </a:rPr>
              <a:t> m</a:t>
            </a:r>
            <a:r>
              <a:rPr lang="en-US" sz="2800" b="0" baseline="-25000" dirty="0">
                <a:latin typeface="Arial" panose="020B0604020202020204" pitchFamily="34" charset="0"/>
              </a:rPr>
              <a:t>l</a:t>
            </a:r>
            <a:r>
              <a:rPr lang="en-US" sz="2800" b="0" dirty="0">
                <a:latin typeface="Arial" panose="020B0604020202020204" pitchFamily="34" charset="0"/>
              </a:rPr>
              <a:t> = -1,0,+1 </a:t>
            </a:r>
            <a:r>
              <a:rPr lang="en-US" sz="2800" b="0" dirty="0">
                <a:latin typeface="Arial" panose="020B0604020202020204" pitchFamily="34" charset="0"/>
                <a:sym typeface="Symbol" panose="05050102010706020507" pitchFamily="18" charset="2"/>
              </a:rPr>
              <a:t> </a:t>
            </a:r>
            <a:r>
              <a:rPr lang="en-US" sz="2800" dirty="0">
                <a:latin typeface="Arial" panose="020B0604020202020204" pitchFamily="34" charset="0"/>
                <a:sym typeface="Symbol" panose="05050102010706020507" pitchFamily="18" charset="2"/>
              </a:rPr>
              <a:t>3 p </a:t>
            </a:r>
            <a:r>
              <a:rPr lang="en-US" sz="2800" b="0" dirty="0">
                <a:latin typeface="Arial" panose="020B0604020202020204" pitchFamily="34" charset="0"/>
                <a:sym typeface="Symbol" panose="05050102010706020507" pitchFamily="18" charset="2"/>
              </a:rPr>
              <a:t>orbital</a:t>
            </a:r>
            <a:r>
              <a:rPr lang="en-US" sz="2800" dirty="0">
                <a:latin typeface="Arial" panose="020B0604020202020204" pitchFamily="34" charset="0"/>
                <a:sym typeface="Symbol" panose="05050102010706020507" pitchFamily="18" charset="2"/>
              </a:rPr>
              <a:t>   </a:t>
            </a:r>
            <a:endParaRPr lang="en-US" sz="2800" dirty="0">
              <a:latin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Aft>
                <a:spcPts val="2400"/>
              </a:spcAft>
              <a:defRPr/>
            </a:pPr>
            <a:r>
              <a:rPr lang="en-US" sz="2800" b="0" dirty="0">
                <a:latin typeface="Arial" panose="020B0604020202020204" pitchFamily="34" charset="0"/>
              </a:rPr>
              <a:t>ℓ = 2 </a:t>
            </a:r>
            <a:r>
              <a:rPr lang="en-US" sz="2800" b="0" dirty="0">
                <a:latin typeface="Arial" panose="020B0604020202020204" pitchFamily="34" charset="0"/>
                <a:sym typeface="Symbol" panose="05050102010706020507" pitchFamily="18" charset="2"/>
              </a:rPr>
              <a:t> m</a:t>
            </a:r>
            <a:r>
              <a:rPr lang="en-US" sz="2800" b="0" baseline="-25000" dirty="0">
                <a:latin typeface="Arial" panose="020B0604020202020204" pitchFamily="34" charset="0"/>
                <a:sym typeface="Symbol" panose="05050102010706020507" pitchFamily="18" charset="2"/>
              </a:rPr>
              <a:t>l</a:t>
            </a:r>
            <a:r>
              <a:rPr lang="en-US" sz="2800" b="0" dirty="0">
                <a:latin typeface="Arial" panose="020B0604020202020204" pitchFamily="34" charset="0"/>
                <a:sym typeface="Symbol" panose="05050102010706020507" pitchFamily="18" charset="2"/>
              </a:rPr>
              <a:t> = -2, -1, 0, +1, +2</a:t>
            </a:r>
            <a:r>
              <a:rPr lang="en-US" sz="2800" b="0" dirty="0">
                <a:latin typeface="Arial" panose="020B0604020202020204" pitchFamily="34" charset="0"/>
              </a:rPr>
              <a:t> </a:t>
            </a:r>
            <a:r>
              <a:rPr lang="en-US" sz="2800" b="0" dirty="0">
                <a:latin typeface="Arial" panose="020B0604020202020204" pitchFamily="34" charset="0"/>
                <a:sym typeface="Symbol" panose="05050102010706020507" pitchFamily="18" charset="2"/>
              </a:rPr>
              <a:t> </a:t>
            </a:r>
            <a:r>
              <a:rPr lang="en-US" sz="2800" dirty="0">
                <a:latin typeface="Arial" panose="020B0604020202020204" pitchFamily="34" charset="0"/>
                <a:sym typeface="Symbol" panose="05050102010706020507" pitchFamily="18" charset="2"/>
              </a:rPr>
              <a:t>5</a:t>
            </a:r>
            <a:r>
              <a:rPr lang="en-US" sz="2800" b="0" dirty="0">
                <a:latin typeface="Arial" panose="020B0604020202020204" pitchFamily="34" charset="0"/>
                <a:sym typeface="Symbol" panose="05050102010706020507" pitchFamily="18" charset="2"/>
              </a:rPr>
              <a:t> orbital </a:t>
            </a:r>
            <a:r>
              <a:rPr lang="en-US" sz="2800" dirty="0">
                <a:latin typeface="Arial" panose="020B0604020202020204" pitchFamily="34" charset="0"/>
                <a:sym typeface="Symbol" panose="05050102010706020507" pitchFamily="18" charset="2"/>
              </a:rPr>
              <a:t>d</a:t>
            </a:r>
            <a:r>
              <a:rPr lang="en-US" sz="2800" b="0" dirty="0">
                <a:latin typeface="Arial" panose="020B0604020202020204" pitchFamily="34" charset="0"/>
                <a:sym typeface="Symbol" panose="05050102010706020507" pitchFamily="18" charset="2"/>
              </a:rPr>
              <a:t> </a:t>
            </a:r>
            <a:endParaRPr lang="en-US" sz="2800" b="0" dirty="0">
              <a:latin typeface="Arial" panose="020B0604020202020204" pitchFamily="34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9026037" y="4817946"/>
            <a:ext cx="1602795" cy="1024953"/>
            <a:chOff x="9236396" y="4041457"/>
            <a:chExt cx="1602795" cy="1024953"/>
          </a:xfrm>
        </p:grpSpPr>
        <p:sp>
          <p:nvSpPr>
            <p:cNvPr id="40" name="Flowchart: Process 39"/>
            <p:cNvSpPr/>
            <p:nvPr/>
          </p:nvSpPr>
          <p:spPr>
            <a:xfrm>
              <a:off x="9236396" y="4041458"/>
              <a:ext cx="535525" cy="563287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Flowchart: Process 40"/>
            <p:cNvSpPr/>
            <p:nvPr/>
          </p:nvSpPr>
          <p:spPr>
            <a:xfrm>
              <a:off x="9771921" y="4041458"/>
              <a:ext cx="548640" cy="563287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Flowchart: Process 41"/>
            <p:cNvSpPr/>
            <p:nvPr/>
          </p:nvSpPr>
          <p:spPr>
            <a:xfrm>
              <a:off x="10321063" y="4041457"/>
              <a:ext cx="518128" cy="563288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9241309" y="4604745"/>
              <a:ext cx="1573271" cy="461665"/>
              <a:chOff x="9241309" y="4604745"/>
              <a:chExt cx="1573271" cy="461665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9241309" y="4604745"/>
                <a:ext cx="4587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9853320" y="4604745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10278856" y="4604745"/>
                <a:ext cx="5357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+1</a:t>
                </a:r>
              </a:p>
            </p:txBody>
          </p:sp>
        </p:grpSp>
      </p:grpSp>
      <p:sp>
        <p:nvSpPr>
          <p:cNvPr id="49" name="Flowchart: Process 48"/>
          <p:cNvSpPr/>
          <p:nvPr/>
        </p:nvSpPr>
        <p:spPr>
          <a:xfrm>
            <a:off x="9034521" y="3969988"/>
            <a:ext cx="535525" cy="563287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9034521" y="5947308"/>
            <a:ext cx="1602795" cy="1024953"/>
            <a:chOff x="9236396" y="4041457"/>
            <a:chExt cx="1602795" cy="1024953"/>
          </a:xfrm>
        </p:grpSpPr>
        <p:sp>
          <p:nvSpPr>
            <p:cNvPr id="51" name="Flowchart: Process 50"/>
            <p:cNvSpPr/>
            <p:nvPr/>
          </p:nvSpPr>
          <p:spPr>
            <a:xfrm>
              <a:off x="9236396" y="4041458"/>
              <a:ext cx="535525" cy="563287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Flowchart: Process 51"/>
            <p:cNvSpPr/>
            <p:nvPr/>
          </p:nvSpPr>
          <p:spPr>
            <a:xfrm>
              <a:off x="9771921" y="4041458"/>
              <a:ext cx="548640" cy="563287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Flowchart: Process 52"/>
            <p:cNvSpPr/>
            <p:nvPr/>
          </p:nvSpPr>
          <p:spPr>
            <a:xfrm>
              <a:off x="10321063" y="4041457"/>
              <a:ext cx="518128" cy="563288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9241309" y="4604745"/>
              <a:ext cx="1483503" cy="461665"/>
              <a:chOff x="9241309" y="4604745"/>
              <a:chExt cx="1483503" cy="461665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9241309" y="4604745"/>
                <a:ext cx="4587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-2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9802024" y="4604745"/>
                <a:ext cx="4587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0368624" y="4604745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</p:grpSp>
      </p:grpSp>
      <p:sp>
        <p:nvSpPr>
          <p:cNvPr id="58" name="Flowchart: Process 57"/>
          <p:cNvSpPr/>
          <p:nvPr/>
        </p:nvSpPr>
        <p:spPr>
          <a:xfrm>
            <a:off x="10637316" y="5947211"/>
            <a:ext cx="548640" cy="563287"/>
          </a:xfrm>
          <a:prstGeom prst="flowChartProcess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Flowchart: Process 58"/>
          <p:cNvSpPr/>
          <p:nvPr/>
        </p:nvSpPr>
        <p:spPr>
          <a:xfrm>
            <a:off x="11186458" y="5947211"/>
            <a:ext cx="518128" cy="563288"/>
          </a:xfrm>
          <a:prstGeom prst="flowChartProcess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0615739" y="6496797"/>
            <a:ext cx="535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+1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1177660" y="6496796"/>
            <a:ext cx="535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+2</a:t>
            </a:r>
          </a:p>
        </p:txBody>
      </p:sp>
    </p:spTree>
    <p:extLst>
      <p:ext uri="{BB962C8B-B14F-4D97-AF65-F5344CB8AC3E}">
        <p14:creationId xmlns:p14="http://schemas.microsoft.com/office/powerpoint/2010/main" val="28912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0" grpId="0"/>
      <p:bldP spid="49" grpId="0" animBg="1"/>
      <p:bldP spid="58" grpId="0" animBg="1"/>
      <p:bldP spid="59" grpId="0" animBg="1"/>
      <p:bldP spid="60" grpId="0"/>
      <p:bldP spid="6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862204CA-5AC4-2C31-4126-A579A251A689}"/>
              </a:ext>
            </a:extLst>
          </p:cNvPr>
          <p:cNvSpPr/>
          <p:nvPr/>
        </p:nvSpPr>
        <p:spPr>
          <a:xfrm>
            <a:off x="6292517" y="5606713"/>
            <a:ext cx="445165" cy="45347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9328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Magnetic Quantum Number, m</a:t>
            </a:r>
            <a:r>
              <a:rPr lang="en-US" altLang="zh-TW" sz="4000" b="1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altLang="zh-TW" sz="4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35459" y="882641"/>
            <a:ext cx="411234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681038" indent="-681038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n</a:t>
            </a:r>
            <a:r>
              <a:rPr lang="en-US" sz="3600" b="1" baseline="30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3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shell </a:t>
            </a:r>
            <a:endParaRPr lang="en-US" sz="3600" i="1" u="sng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916879" y="1591918"/>
            <a:ext cx="4353392" cy="830997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 marL="342900" lvl="1" indent="-342900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  <a:buClr>
                <a:schemeClr val="tx1"/>
              </a:buClr>
              <a:buSzPct val="85000"/>
              <a:buFont typeface="Wingdings" panose="05000000000000000000" pitchFamily="2" charset="2"/>
              <a:buChar char="ü"/>
            </a:pPr>
            <a:r>
              <a:rPr lang="en-US" altLang="ko-KR" sz="3200" dirty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Number of AO = </a:t>
            </a:r>
            <a:r>
              <a:rPr lang="en-US" altLang="ko-KR" sz="3200" b="1" dirty="0">
                <a:solidFill>
                  <a:srgbClr val="CC00CC"/>
                </a:solidFill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n</a:t>
            </a:r>
            <a:r>
              <a:rPr lang="en-US" altLang="ko-KR" sz="3200" b="1" baseline="30000" dirty="0">
                <a:solidFill>
                  <a:srgbClr val="CC00CC"/>
                </a:solidFill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2</a:t>
            </a:r>
            <a:endParaRPr lang="en-US" altLang="ko-KR" sz="3200" b="1" dirty="0">
              <a:solidFill>
                <a:srgbClr val="CC00CC"/>
              </a:solidFill>
              <a:latin typeface="Arial" panose="020B0604020202020204" pitchFamily="34" charset="0"/>
              <a:ea typeface="굴림" charset="-127"/>
              <a:cs typeface="Arial" panose="020B0604020202020204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445875" y="1591918"/>
            <a:ext cx="4525928" cy="739754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 marL="342900" lvl="1" indent="-342900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  <a:buClr>
                <a:schemeClr val="tx1"/>
              </a:buClr>
              <a:buSzPct val="85000"/>
              <a:buFont typeface="Wingdings" panose="05000000000000000000" pitchFamily="2" charset="2"/>
              <a:buChar char="ü"/>
            </a:pPr>
            <a:r>
              <a:rPr lang="en-US" altLang="ko-KR" sz="3200" dirty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Max e</a:t>
            </a:r>
            <a:r>
              <a:rPr lang="en-US" altLang="ko-KR" sz="3200" baseline="30000" dirty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-</a:t>
            </a:r>
            <a:r>
              <a:rPr lang="en-US" altLang="ko-KR" sz="3200" dirty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 number = </a:t>
            </a:r>
            <a:r>
              <a:rPr lang="en-US" altLang="ko-KR" sz="3200" b="1" dirty="0">
                <a:solidFill>
                  <a:srgbClr val="00B050"/>
                </a:solidFill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2n</a:t>
            </a:r>
            <a:r>
              <a:rPr lang="en-US" altLang="ko-KR" sz="3200" b="1" baseline="30000" dirty="0">
                <a:solidFill>
                  <a:srgbClr val="00B050"/>
                </a:solidFill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2</a:t>
            </a:r>
            <a:endParaRPr lang="en-US" altLang="ko-KR" sz="3200" b="1" dirty="0">
              <a:solidFill>
                <a:srgbClr val="00B050"/>
              </a:solidFill>
              <a:latin typeface="Arial" panose="020B0604020202020204" pitchFamily="34" charset="0"/>
              <a:ea typeface="굴림" charset="-127"/>
              <a:cs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69862" y="2539522"/>
            <a:ext cx="4779193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681038" indent="-681038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sz="3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3600" b="1" baseline="30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subshell </a:t>
            </a:r>
            <a:endParaRPr lang="en-US" sz="3600" i="1" u="sng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951282" y="3294420"/>
            <a:ext cx="4717998" cy="739754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 marL="342900" lvl="1" indent="-342900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  <a:buClr>
                <a:schemeClr val="tx1"/>
              </a:buClr>
              <a:buSzPct val="85000"/>
              <a:buFont typeface="Wingdings" panose="05000000000000000000" pitchFamily="2" charset="2"/>
              <a:buChar char="ü"/>
            </a:pPr>
            <a:r>
              <a:rPr lang="en-US" altLang="ko-KR" sz="3200" dirty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Number of AO = </a:t>
            </a:r>
            <a:r>
              <a:rPr lang="en-US" altLang="ko-KR" sz="3200" b="1" dirty="0">
                <a:solidFill>
                  <a:srgbClr val="00B050"/>
                </a:solidFill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(2l+1)</a:t>
            </a:r>
          </a:p>
        </p:txBody>
      </p:sp>
      <p:sp>
        <p:nvSpPr>
          <p:cNvPr id="54" name="Rectangle 53"/>
          <p:cNvSpPr/>
          <p:nvPr/>
        </p:nvSpPr>
        <p:spPr>
          <a:xfrm>
            <a:off x="6480277" y="3294421"/>
            <a:ext cx="4958035" cy="830997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 marL="342900" lvl="1" indent="-342900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  <a:buClr>
                <a:schemeClr val="tx1"/>
              </a:buClr>
              <a:buSzPct val="85000"/>
              <a:buFont typeface="Wingdings" panose="05000000000000000000" pitchFamily="2" charset="2"/>
              <a:buChar char="ü"/>
            </a:pPr>
            <a:r>
              <a:rPr lang="en-US" altLang="ko-KR" sz="3200" dirty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Max e</a:t>
            </a:r>
            <a:r>
              <a:rPr lang="en-US" altLang="ko-KR" sz="3200" baseline="30000" dirty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-</a:t>
            </a:r>
            <a:r>
              <a:rPr lang="en-US" altLang="ko-KR" sz="3200" dirty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 number = </a:t>
            </a:r>
            <a:r>
              <a:rPr lang="en-US" altLang="ko-KR" sz="3200" b="1" dirty="0">
                <a:solidFill>
                  <a:srgbClr val="00B050"/>
                </a:solidFill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2(2l+1)</a:t>
            </a:r>
          </a:p>
        </p:txBody>
      </p:sp>
      <p:sp>
        <p:nvSpPr>
          <p:cNvPr id="2" name="Rectangle 1"/>
          <p:cNvSpPr/>
          <p:nvPr/>
        </p:nvSpPr>
        <p:spPr>
          <a:xfrm>
            <a:off x="24064" y="4195347"/>
            <a:ext cx="12147892" cy="2639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u="sng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Example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Determine the maximum number of electrons and the principal quantum </a:t>
            </a:r>
            <a:r>
              <a:rPr lang="en-US" sz="2400" dirty="0">
                <a:solidFill>
                  <a:srgbClr val="CC00C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number</a:t>
            </a:r>
            <a:r>
              <a:rPr lang="en-US" sz="2400" b="1" dirty="0">
                <a:solidFill>
                  <a:srgbClr val="CC00C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>
                <a:solidFill>
                  <a:srgbClr val="CC00C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400" b="1" i="1" dirty="0">
                <a:solidFill>
                  <a:srgbClr val="CC00C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CC00C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 L and N -shells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</a:p>
          <a:p>
            <a:pPr marL="266700" marR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a) L-shell:18 e, </a:t>
            </a:r>
            <a:r>
              <a:rPr lang="en-US" sz="24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3; N-shell: 32 e, </a:t>
            </a:r>
            <a:r>
              <a:rPr lang="en-US" sz="24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4      b) L-shell: 8 e, </a:t>
            </a:r>
            <a:r>
              <a:rPr lang="en-US" sz="24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2; N-shell: 32 e, </a:t>
            </a:r>
            <a:r>
              <a:rPr lang="en-US" sz="24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4</a:t>
            </a:r>
          </a:p>
          <a:p>
            <a:pPr marL="266700" marR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c) L-shell: 8 e, </a:t>
            </a:r>
            <a:r>
              <a:rPr lang="en-US" sz="24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2; N-shell: 18 e, </a:t>
            </a:r>
            <a:r>
              <a:rPr lang="en-US" sz="24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3.      d) L-shell: 18 e, </a:t>
            </a:r>
            <a:r>
              <a:rPr lang="en-US" sz="24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3; N-shell: 32 e, </a:t>
            </a:r>
            <a:r>
              <a:rPr lang="en-US" sz="24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5</a:t>
            </a:r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81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9" grpId="0"/>
      <p:bldP spid="50" grpId="0" animBg="1"/>
      <p:bldP spid="51" grpId="0" animBg="1"/>
      <p:bldP spid="52" grpId="0"/>
      <p:bldP spid="53" grpId="0" animBg="1"/>
      <p:bldP spid="54" grpId="0" animBg="1"/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5259" y="6459785"/>
            <a:ext cx="501962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33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9328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Spin Quantum Number, </a:t>
            </a:r>
            <a:r>
              <a:rPr lang="en-US" altLang="zh-TW" sz="4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altLang="zh-TW" sz="4000" b="1" baseline="-25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TW" sz="4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3786" y="887352"/>
            <a:ext cx="115538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Aft>
                <a:spcPts val="1200"/>
              </a:spcAf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Apart from 3 quantum numbers (n, l,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4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), Using </a:t>
            </a:r>
            <a:r>
              <a:rPr lang="en-US" sz="24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400" baseline="-250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to describe </a:t>
            </a:r>
            <a:r>
              <a:rPr lang="en-US" sz="2400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rotation around electron axis by itself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7" name="Rectangle 6"/>
          <p:cNvSpPr/>
          <p:nvPr/>
        </p:nvSpPr>
        <p:spPr>
          <a:xfrm>
            <a:off x="286907" y="5474900"/>
            <a:ext cx="11745523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US" sz="2400" b="1" i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Convention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346075">
              <a:spcAft>
                <a:spcPts val="1200"/>
              </a:spcAf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400" b="1" baseline="-25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+1/2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Clockwise rotation; </a:t>
            </a:r>
            <a:r>
              <a:rPr lang="en-US" sz="24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400" b="1" baseline="-250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-1/2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Counter clockwise rotation of electron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451461" y="2236105"/>
            <a:ext cx="3517212" cy="3105246"/>
            <a:chOff x="8004284" y="1698286"/>
            <a:chExt cx="3517212" cy="310524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4284" y="2214721"/>
              <a:ext cx="3517212" cy="2588811"/>
            </a:xfrm>
            <a:prstGeom prst="rect">
              <a:avLst/>
            </a:prstGeom>
          </p:spPr>
        </p:pic>
        <p:sp>
          <p:nvSpPr>
            <p:cNvPr id="10" name="Flowchart: Process 9"/>
            <p:cNvSpPr/>
            <p:nvPr/>
          </p:nvSpPr>
          <p:spPr>
            <a:xfrm>
              <a:off x="8611563" y="1708561"/>
              <a:ext cx="464154" cy="376717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↑</a:t>
              </a:r>
            </a:p>
          </p:txBody>
        </p:sp>
        <p:sp>
          <p:nvSpPr>
            <p:cNvPr id="11" name="Flowchart: Process 10"/>
            <p:cNvSpPr/>
            <p:nvPr/>
          </p:nvSpPr>
          <p:spPr>
            <a:xfrm>
              <a:off x="10384258" y="1698286"/>
              <a:ext cx="464154" cy="376717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↓</a:t>
              </a:r>
            </a:p>
          </p:txBody>
        </p:sp>
      </p:grp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00629" y="2328045"/>
            <a:ext cx="8348210" cy="3040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65138" indent="-4651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693738" lvl="1" indent="-347663" algn="just">
              <a:lnSpc>
                <a:spcPct val="150000"/>
              </a:lnSpc>
              <a:spcAft>
                <a:spcPts val="1200"/>
              </a:spcAft>
              <a:buClr>
                <a:schemeClr val="tx1"/>
              </a:buClr>
              <a:buSzPct val="85000"/>
              <a:buFont typeface="Wingdings" panose="05000000000000000000" pitchFamily="2" charset="2"/>
              <a:buChar char="ü"/>
            </a:pPr>
            <a:r>
              <a:rPr lang="en-US" altLang="ko-KR" i="1" dirty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Refers to </a:t>
            </a:r>
            <a:r>
              <a:rPr lang="en-US" altLang="ko-KR" b="1" i="1" u="sng" dirty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the spin of an electron</a:t>
            </a:r>
            <a:r>
              <a:rPr lang="en-US" altLang="ko-KR" i="1" dirty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 and </a:t>
            </a:r>
            <a:r>
              <a:rPr lang="en-US" altLang="ko-KR" b="1" i="1" u="sng" dirty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the orientation</a:t>
            </a:r>
            <a:r>
              <a:rPr lang="en-US" altLang="ko-KR" i="1" dirty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 of the magnetic field produced by this spin.</a:t>
            </a:r>
          </a:p>
          <a:p>
            <a:pPr marL="693738" lvl="1" indent="-347663" algn="just">
              <a:lnSpc>
                <a:spcPct val="150000"/>
              </a:lnSpc>
              <a:spcAft>
                <a:spcPts val="1200"/>
              </a:spcAft>
              <a:buClr>
                <a:schemeClr val="tx1"/>
              </a:buClr>
              <a:buSzPct val="85000"/>
              <a:buFont typeface="Wingdings" panose="05000000000000000000" pitchFamily="2" charset="2"/>
              <a:buChar char="ü"/>
            </a:pPr>
            <a:r>
              <a:rPr lang="en-US" altLang="ko-KR" i="1" dirty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 </a:t>
            </a:r>
            <a:r>
              <a:rPr lang="en-US" altLang="ko-KR" b="1" i="1" u="sng" dirty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Not affect the AO motion</a:t>
            </a:r>
            <a:r>
              <a:rPr lang="en-US" altLang="ko-KR" i="1" dirty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;</a:t>
            </a:r>
          </a:p>
          <a:p>
            <a:pPr marL="693738" lvl="1" indent="-347663" algn="just">
              <a:lnSpc>
                <a:spcPct val="150000"/>
              </a:lnSpc>
              <a:spcAft>
                <a:spcPts val="1200"/>
              </a:spcAft>
              <a:buClr>
                <a:schemeClr val="tx1"/>
              </a:buClr>
              <a:buSzPct val="85000"/>
              <a:buFont typeface="Wingdings" panose="05000000000000000000" pitchFamily="2" charset="2"/>
              <a:buChar char="ü"/>
            </a:pPr>
            <a:r>
              <a:rPr lang="en-US" altLang="ko-KR" i="1" dirty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For </a:t>
            </a:r>
            <a:r>
              <a:rPr lang="en-US" altLang="ko-KR" i="1" u="sng" dirty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every set of n, </a:t>
            </a:r>
            <a:r>
              <a:rPr lang="en-US" altLang="ko-KR" b="1" i="1" u="sng" dirty="0">
                <a:latin typeface="Century Schoolbook" panose="02040604050505020304" pitchFamily="18" charset="0"/>
                <a:ea typeface="굴림" charset="-127"/>
                <a:cs typeface="Arial" panose="020B0604020202020204" pitchFamily="34" charset="0"/>
              </a:rPr>
              <a:t>l </a:t>
            </a:r>
            <a:r>
              <a:rPr lang="en-US" altLang="ko-KR" i="1" u="sng" dirty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and m</a:t>
            </a:r>
            <a:r>
              <a:rPr lang="en-US" altLang="ko-KR" b="1" i="1" u="sng" baseline="-25000" dirty="0">
                <a:latin typeface="Century Schoolbook" panose="02040604050505020304" pitchFamily="18" charset="0"/>
                <a:ea typeface="굴림" charset="-127"/>
                <a:cs typeface="Arial" panose="020B0604020202020204" pitchFamily="34" charset="0"/>
              </a:rPr>
              <a:t>l</a:t>
            </a:r>
            <a:r>
              <a:rPr lang="en-US" altLang="ko-KR" b="1" i="1" u="sng" dirty="0">
                <a:latin typeface="Century Schoolbook" panose="02040604050505020304" pitchFamily="18" charset="0"/>
                <a:ea typeface="굴림" charset="-127"/>
                <a:cs typeface="Arial" panose="020B0604020202020204" pitchFamily="34" charset="0"/>
              </a:rPr>
              <a:t> </a:t>
            </a:r>
            <a:r>
              <a:rPr lang="en-US" altLang="ko-KR" i="1" dirty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values, </a:t>
            </a:r>
            <a:r>
              <a:rPr lang="en-US" altLang="ko-KR" b="1" i="1" dirty="0" err="1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m</a:t>
            </a:r>
            <a:r>
              <a:rPr lang="en-US" altLang="ko-KR" b="1" i="1" baseline="-25000" dirty="0" err="1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s</a:t>
            </a:r>
            <a:r>
              <a:rPr lang="en-US" altLang="ko-KR" b="1" i="1" dirty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 = </a:t>
            </a:r>
            <a:r>
              <a:rPr lang="en-US" altLang="ko-KR" b="1" i="1" dirty="0">
                <a:solidFill>
                  <a:srgbClr val="FF0000"/>
                </a:solidFill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+ ½ </a:t>
            </a:r>
            <a:r>
              <a:rPr lang="en-US" altLang="ko-KR" i="1" dirty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or</a:t>
            </a:r>
            <a:r>
              <a:rPr lang="en-US" altLang="ko-KR" b="1" i="1" dirty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 </a:t>
            </a:r>
            <a:r>
              <a:rPr lang="en-US" altLang="ko-KR" b="1" i="1" dirty="0">
                <a:solidFill>
                  <a:srgbClr val="0000FF"/>
                </a:solidFill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- ½</a:t>
            </a:r>
            <a:r>
              <a:rPr lang="en-US" altLang="ko-KR" b="1" i="1" dirty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272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5259" y="6459785"/>
            <a:ext cx="501962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34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9328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 Summary</a:t>
            </a:r>
            <a:r>
              <a:rPr lang="en-US" altLang="zh-TW" sz="4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4142352F-FC7E-4B9F-9637-BBAFCD43BF79}"/>
              </a:ext>
            </a:extLst>
          </p:cNvPr>
          <p:cNvSpPr/>
          <p:nvPr/>
        </p:nvSpPr>
        <p:spPr>
          <a:xfrm>
            <a:off x="296088" y="763751"/>
            <a:ext cx="11743606" cy="1131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46075" algn="just">
              <a:lnSpc>
                <a:spcPct val="150000"/>
              </a:lnSpc>
              <a:spcAft>
                <a:spcPts val="600"/>
              </a:spcAft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The </a:t>
            </a:r>
            <a:r>
              <a:rPr lang="en-US" altLang="zh-TW" sz="2400" i="1" u="sng" dirty="0"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4 quantum numbers (n, l, m</a:t>
            </a:r>
            <a:r>
              <a:rPr lang="en-US" altLang="zh-TW" sz="2400" i="1" u="sng" baseline="-25000" dirty="0"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l</a:t>
            </a:r>
            <a:r>
              <a:rPr lang="en-US" altLang="zh-TW" sz="2400" i="1" u="sng" dirty="0"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 and </a:t>
            </a:r>
            <a:r>
              <a:rPr lang="en-US" altLang="zh-TW" sz="2400" i="1" u="sng" dirty="0" err="1"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m</a:t>
            </a:r>
            <a:r>
              <a:rPr lang="en-US" altLang="zh-TW" sz="2400" i="1" u="sng" baseline="-25000" dirty="0" err="1"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s</a:t>
            </a:r>
            <a:r>
              <a:rPr lang="en-US" altLang="zh-TW" sz="2400" i="1" u="sng" dirty="0"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)</a:t>
            </a:r>
            <a:r>
              <a:rPr lang="en-US" altLang="zh-TW" sz="2400" i="1" dirty="0"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 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completely </a:t>
            </a:r>
            <a:r>
              <a:rPr lang="en-US" altLang="zh-TW" sz="2400" i="1" u="sng" dirty="0"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determine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 </a:t>
            </a:r>
            <a:r>
              <a:rPr lang="en-US" altLang="zh-TW" sz="2400" i="1" u="sng" dirty="0"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the state of an electron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 in an atom including </a:t>
            </a:r>
            <a:r>
              <a:rPr lang="en-US" altLang="zh-TW" sz="2400" i="1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size, energy, shape and motion.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75" y="2052781"/>
            <a:ext cx="5143948" cy="3023094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248397" y="5253276"/>
            <a:ext cx="4331182" cy="1564295"/>
            <a:chOff x="7720786" y="4636717"/>
            <a:chExt cx="4331182" cy="1564295"/>
          </a:xfrm>
        </p:grpSpPr>
        <p:sp>
          <p:nvSpPr>
            <p:cNvPr id="9" name="TextBox 8"/>
            <p:cNvSpPr txBox="1"/>
            <p:nvPr/>
          </p:nvSpPr>
          <p:spPr>
            <a:xfrm>
              <a:off x="8933247" y="4956206"/>
              <a:ext cx="123783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rgbClr val="0070C0"/>
                  </a:solidFill>
                </a:rPr>
                <a:t>3</a:t>
              </a:r>
              <a:r>
                <a:rPr lang="en-US" sz="6000" dirty="0"/>
                <a:t>p</a:t>
              </a:r>
              <a:r>
                <a:rPr lang="en-US" sz="6000" baseline="30000" dirty="0">
                  <a:solidFill>
                    <a:srgbClr val="CC00CC"/>
                  </a:solidFill>
                </a:rPr>
                <a:t>6</a:t>
              </a:r>
              <a:endParaRPr lang="en-US" sz="6000" dirty="0">
                <a:solidFill>
                  <a:srgbClr val="CC00CC"/>
                </a:solidFill>
              </a:endParaRPr>
            </a:p>
          </p:txBody>
        </p:sp>
        <p:cxnSp>
          <p:nvCxnSpPr>
            <p:cNvPr id="10" name="Elbow Connector 9"/>
            <p:cNvCxnSpPr/>
            <p:nvPr/>
          </p:nvCxnSpPr>
          <p:spPr>
            <a:xfrm flipV="1">
              <a:off x="10051031" y="4956206"/>
              <a:ext cx="335843" cy="311340"/>
            </a:xfrm>
            <a:prstGeom prst="bent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0351521" y="4636717"/>
              <a:ext cx="17004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solidFill>
                    <a:srgbClr val="CC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lang="en-US" i="1" baseline="30000" dirty="0">
                  <a:solidFill>
                    <a:srgbClr val="CC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r>
                <a:rPr lang="en-US" i="1" dirty="0">
                  <a:solidFill>
                    <a:srgbClr val="CC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no. in this orbital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9756038" y="5717219"/>
              <a:ext cx="294993" cy="1957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9838488" y="5794954"/>
              <a:ext cx="1700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Subshell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8571010" y="5664562"/>
              <a:ext cx="488272" cy="19574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7720786" y="5831680"/>
              <a:ext cx="1700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Shell</a:t>
              </a:r>
            </a:p>
          </p:txBody>
        </p:sp>
      </p:grpSp>
      <p:sp>
        <p:nvSpPr>
          <p:cNvPr id="17" name="Text Box 4">
            <a:extLst>
              <a:ext uri="{FF2B5EF4-FFF2-40B4-BE49-F238E27FC236}">
                <a16:creationId xmlns:a16="http://schemas.microsoft.com/office/drawing/2014/main" id="{533D8B32-6729-4641-BC3F-630A705400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88" y="5196112"/>
            <a:ext cx="2389006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VNI-Times" pitchFamily="2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VNI-Times" pitchFamily="2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VNI-Times" pitchFamily="2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VNI-Times" pitchFamily="2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VNI-Times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NI-Times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NI-Times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NI-Times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NI-Times" pitchFamily="2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2800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Convention</a:t>
            </a:r>
            <a:r>
              <a:rPr lang="en-US" sz="2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: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153891" y="2125550"/>
            <a:ext cx="5821835" cy="4401205"/>
            <a:chOff x="6217859" y="1977787"/>
            <a:chExt cx="5821835" cy="4401205"/>
          </a:xfrm>
        </p:grpSpPr>
        <p:sp>
          <p:nvSpPr>
            <p:cNvPr id="20" name="Text Box 4">
              <a:extLst>
                <a:ext uri="{FF2B5EF4-FFF2-40B4-BE49-F238E27FC236}">
                  <a16:creationId xmlns:a16="http://schemas.microsoft.com/office/drawing/2014/main" id="{533D8B32-6729-4641-BC3F-630A705400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7859" y="1977787"/>
              <a:ext cx="5821835" cy="44012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VNI-Times" pitchFamily="2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VNI-Times" pitchFamily="2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VNI-Times" pitchFamily="2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VNI-Times" pitchFamily="2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VNI-Times" pitchFamily="2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NI-Times" pitchFamily="2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NI-Times" pitchFamily="2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NI-Times" pitchFamily="2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NI-Times" pitchFamily="2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sz="2800" b="0" u="sng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rPr>
                <a:t>Note</a:t>
              </a:r>
              <a:r>
                <a:rPr lang="en-US" sz="2800" b="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rPr>
                <a:t>:</a:t>
              </a:r>
            </a:p>
            <a:p>
              <a:pPr marL="457200" indent="-457200" eaLnBrk="1" hangingPunct="1">
                <a:spcBef>
                  <a:spcPct val="50000"/>
                </a:spcBef>
                <a:buFont typeface="Wingdings" panose="05000000000000000000" pitchFamily="2" charset="2"/>
                <a:buChar char="§"/>
                <a:defRPr/>
              </a:pPr>
              <a:r>
                <a:rPr lang="en-US" b="0" dirty="0">
                  <a:latin typeface="Arial" panose="020B0604020202020204" pitchFamily="34" charset="0"/>
                </a:rPr>
                <a:t>n = positive integer 1, 2, 3, …</a:t>
              </a:r>
            </a:p>
            <a:p>
              <a:pPr marL="457200" indent="-457200" eaLnBrk="1" hangingPunct="1">
                <a:spcBef>
                  <a:spcPct val="50000"/>
                </a:spcBef>
                <a:buFont typeface="Wingdings" panose="05000000000000000000" pitchFamily="2" charset="2"/>
                <a:buChar char="§"/>
                <a:defRPr/>
              </a:pPr>
              <a:r>
                <a:rPr lang="en-US" b="0" dirty="0">
                  <a:latin typeface="Arial" panose="020B0604020202020204" pitchFamily="34" charset="0"/>
                </a:rPr>
                <a:t>l &lt; n and l = 0, 1, 2, …, n-1</a:t>
              </a:r>
            </a:p>
            <a:p>
              <a:pPr marL="457200" indent="-457200" eaLnBrk="1" hangingPunct="1">
                <a:spcBef>
                  <a:spcPct val="50000"/>
                </a:spcBef>
                <a:buFont typeface="Wingdings" panose="05000000000000000000" pitchFamily="2" charset="2"/>
                <a:buChar char="§"/>
                <a:defRPr/>
              </a:pPr>
              <a:r>
                <a:rPr lang="en-US" b="0" dirty="0">
                  <a:latin typeface="Arial" panose="020B0604020202020204" pitchFamily="34" charset="0"/>
                </a:rPr>
                <a:t>m</a:t>
              </a:r>
              <a:r>
                <a:rPr lang="en-US" b="0" baseline="-25000" dirty="0">
                  <a:latin typeface="Arial" panose="020B0604020202020204" pitchFamily="34" charset="0"/>
                </a:rPr>
                <a:t>l</a:t>
              </a:r>
              <a:r>
                <a:rPr lang="en-US" b="0" dirty="0">
                  <a:latin typeface="Arial" panose="020B0604020202020204" pitchFamily="34" charset="0"/>
                </a:rPr>
                <a:t> &lt; n and m</a:t>
              </a:r>
              <a:r>
                <a:rPr lang="en-US" b="0" baseline="-25000" dirty="0">
                  <a:latin typeface="Arial" panose="020B0604020202020204" pitchFamily="34" charset="0"/>
                </a:rPr>
                <a:t>l</a:t>
              </a:r>
              <a:r>
                <a:rPr lang="en-US" b="0" dirty="0">
                  <a:latin typeface="Arial" panose="020B0604020202020204" pitchFamily="34" charset="0"/>
                </a:rPr>
                <a:t> = -l….0….+l</a:t>
              </a:r>
            </a:p>
            <a:p>
              <a:pPr marL="457200" indent="-457200" eaLnBrk="1" hangingPunct="1">
                <a:spcBef>
                  <a:spcPct val="50000"/>
                </a:spcBef>
                <a:buFont typeface="Wingdings" panose="05000000000000000000" pitchFamily="2" charset="2"/>
                <a:buChar char="§"/>
                <a:defRPr/>
              </a:pPr>
              <a:r>
                <a:rPr lang="en-US" b="0" dirty="0" err="1">
                  <a:latin typeface="Arial" panose="020B0604020202020204" pitchFamily="34" charset="0"/>
                </a:rPr>
                <a:t>m</a:t>
              </a:r>
              <a:r>
                <a:rPr lang="en-US" b="0" baseline="-25000" dirty="0" err="1">
                  <a:latin typeface="Arial" panose="020B0604020202020204" pitchFamily="34" charset="0"/>
                </a:rPr>
                <a:t>s</a:t>
              </a:r>
              <a:r>
                <a:rPr lang="en-US" b="0" dirty="0">
                  <a:latin typeface="Arial" panose="020B0604020202020204" pitchFamily="34" charset="0"/>
                </a:rPr>
                <a:t> = +1/2 or -1/2</a:t>
              </a:r>
            </a:p>
            <a:p>
              <a:pPr marL="457200" indent="-457200" eaLnBrk="1" hangingPunct="1">
                <a:spcBef>
                  <a:spcPct val="50000"/>
                </a:spcBef>
                <a:buFont typeface="Wingdings" panose="05000000000000000000" pitchFamily="2" charset="2"/>
                <a:buChar char="§"/>
                <a:defRPr/>
              </a:pPr>
              <a:r>
                <a:rPr lang="en-US" b="0" u="sng" dirty="0">
                  <a:latin typeface="Arial" panose="020B0604020202020204" pitchFamily="34" charset="0"/>
                </a:rPr>
                <a:t>Number of Orbitals</a:t>
              </a:r>
              <a:endParaRPr lang="en-US" b="0" dirty="0">
                <a:latin typeface="Arial" panose="020B0604020202020204" pitchFamily="34" charset="0"/>
              </a:endParaRPr>
            </a:p>
            <a:p>
              <a:pPr marL="342900" indent="114300" eaLnBrk="1" hangingPunct="1">
                <a:spcBef>
                  <a:spcPct val="50000"/>
                </a:spcBef>
                <a:buFont typeface="Wingdings" panose="05000000000000000000" pitchFamily="2" charset="2"/>
                <a:buChar char="Ø"/>
                <a:defRPr/>
              </a:pPr>
              <a:r>
                <a:rPr lang="en-US" b="0" dirty="0">
                  <a:latin typeface="Arial" panose="020B0604020202020204" pitchFamily="34" charset="0"/>
                </a:rPr>
                <a:t> </a:t>
              </a:r>
              <a:r>
                <a:rPr lang="en-US" b="0" dirty="0">
                  <a:solidFill>
                    <a:srgbClr val="0000FF"/>
                  </a:solidFill>
                  <a:latin typeface="Arial" panose="020B0604020202020204" pitchFamily="34" charset="0"/>
                </a:rPr>
                <a:t>In Shell = n</a:t>
              </a:r>
              <a:r>
                <a:rPr lang="en-US" b="0" baseline="30000" dirty="0">
                  <a:solidFill>
                    <a:srgbClr val="0000FF"/>
                  </a:solidFill>
                  <a:latin typeface="Arial" panose="020B0604020202020204" pitchFamily="34" charset="0"/>
                </a:rPr>
                <a:t>2                                       </a:t>
              </a:r>
              <a:r>
                <a:rPr lang="en-US" b="0" dirty="0">
                  <a:solidFill>
                    <a:srgbClr val="0000FF"/>
                  </a:solidFill>
                  <a:latin typeface="Arial" panose="020B0604020202020204" pitchFamily="34" charset="0"/>
                </a:rPr>
                <a:t>2n</a:t>
              </a:r>
              <a:r>
                <a:rPr lang="en-US" b="0" baseline="30000" dirty="0">
                  <a:solidFill>
                    <a:srgbClr val="0000FF"/>
                  </a:solidFill>
                  <a:latin typeface="Arial" panose="020B0604020202020204" pitchFamily="34" charset="0"/>
                </a:rPr>
                <a:t>2</a:t>
              </a:r>
              <a:endParaRPr lang="en-US" b="0" dirty="0">
                <a:solidFill>
                  <a:srgbClr val="0000FF"/>
                </a:solidFill>
                <a:latin typeface="Arial" panose="020B0604020202020204" pitchFamily="34" charset="0"/>
              </a:endParaRPr>
            </a:p>
            <a:p>
              <a:pPr marL="342900" indent="114300" eaLnBrk="1" hangingPunct="1">
                <a:spcBef>
                  <a:spcPct val="50000"/>
                </a:spcBef>
                <a:buFont typeface="Wingdings" panose="05000000000000000000" pitchFamily="2" charset="2"/>
                <a:buChar char="Ø"/>
                <a:defRPr/>
              </a:pPr>
              <a:r>
                <a:rPr lang="en-US" b="0" dirty="0">
                  <a:latin typeface="Arial" panose="020B0604020202020204" pitchFamily="34" charset="0"/>
                </a:rPr>
                <a:t> </a:t>
              </a:r>
              <a:r>
                <a:rPr lang="en-US" b="0" dirty="0">
                  <a:solidFill>
                    <a:srgbClr val="00B050"/>
                  </a:solidFill>
                  <a:latin typeface="Arial" panose="020B0604020202020204" pitchFamily="34" charset="0"/>
                </a:rPr>
                <a:t>In Subshell = 2l+1              2(2l+1)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819214" y="4772480"/>
              <a:ext cx="22204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u="sng" dirty="0">
                  <a:latin typeface="Arial" panose="020B0604020202020204" pitchFamily="34" charset="0"/>
                  <a:cs typeface="Arial" panose="020B0604020202020204" pitchFamily="34" charset="0"/>
                </a:rPr>
                <a:t>Max. Electrons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919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/>
          <p:cNvSpPr/>
          <p:nvPr/>
        </p:nvSpPr>
        <p:spPr>
          <a:xfrm>
            <a:off x="1216426" y="5532971"/>
            <a:ext cx="532015" cy="595743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432260" y="4111636"/>
            <a:ext cx="532015" cy="595743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1014152" y="2693326"/>
            <a:ext cx="532015" cy="599747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5259" y="6459785"/>
            <a:ext cx="501962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35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標題 1"/>
          <p:cNvSpPr txBox="1">
            <a:spLocks/>
          </p:cNvSpPr>
          <p:nvPr/>
        </p:nvSpPr>
        <p:spPr>
          <a:xfrm>
            <a:off x="19328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Examples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91157" y="1061656"/>
            <a:ext cx="11798533" cy="217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2400" b="1" u="sng" dirty="0">
                <a:solidFill>
                  <a:srgbClr val="0000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Ex. 1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Which sets of the three quantum numbers are acceptable? 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	</a:t>
            </a:r>
            <a:r>
              <a:rPr lang="fi-FI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1) </a:t>
            </a:r>
            <a:r>
              <a:rPr lang="fi-FI" sz="24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fi-FI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4, </a:t>
            </a:r>
            <a:r>
              <a:rPr lang="en-US" sz="24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ℓ</a:t>
            </a:r>
            <a:r>
              <a:rPr lang="fi-FI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3, </a:t>
            </a:r>
            <a:r>
              <a:rPr lang="en-US" sz="24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en-US" sz="2400" i="1" baseline="-25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ℓ </a:t>
            </a:r>
            <a:r>
              <a:rPr lang="fi-FI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-3			2) </a:t>
            </a:r>
            <a:r>
              <a:rPr lang="fi-FI" sz="24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fi-FI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4, </a:t>
            </a:r>
            <a:r>
              <a:rPr lang="en-US" sz="24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ℓ</a:t>
            </a:r>
            <a:r>
              <a:rPr lang="fi-FI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2, </a:t>
            </a:r>
            <a:r>
              <a:rPr lang="en-US" sz="24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en-US" sz="2400" i="1" baseline="-25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ℓ </a:t>
            </a:r>
            <a:r>
              <a:rPr lang="fi-FI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+3</a:t>
            </a:r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fi-FI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3) </a:t>
            </a:r>
            <a:r>
              <a:rPr lang="fi-FI" sz="24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fi-FI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4, </a:t>
            </a:r>
            <a:r>
              <a:rPr lang="en-US" sz="24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ℓ</a:t>
            </a:r>
            <a:r>
              <a:rPr lang="fi-FI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1, </a:t>
            </a:r>
            <a:r>
              <a:rPr lang="en-US" sz="24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en-US" sz="2400" i="1" baseline="-25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ℓ </a:t>
            </a:r>
            <a:r>
              <a:rPr lang="fi-FI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0			4) </a:t>
            </a:r>
            <a:r>
              <a:rPr lang="fi-FI" sz="24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fi-FI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4, </a:t>
            </a:r>
            <a:r>
              <a:rPr lang="en-US" sz="24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ℓ</a:t>
            </a:r>
            <a:r>
              <a:rPr lang="fi-FI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0, </a:t>
            </a:r>
            <a:r>
              <a:rPr lang="en-US" sz="24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en-US" sz="2400" i="1" baseline="-25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ℓ </a:t>
            </a:r>
            <a:r>
              <a:rPr lang="fi-FI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0</a:t>
            </a:r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fi-FI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i-FI" sz="2400" dirty="0">
                <a:solidFill>
                  <a:srgbClr val="80008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a) 1, 3, 4		b) 1, 4			c) 2, 3, 4		d) 3, 4</a:t>
            </a:r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1157" y="3575387"/>
            <a:ext cx="11686255" cy="1070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2400" b="1" u="sng" dirty="0">
                <a:solidFill>
                  <a:srgbClr val="0000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Ex. 2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Names of the orbitals correspond to </a:t>
            </a:r>
            <a:r>
              <a:rPr lang="en-US" sz="2400" i="1" dirty="0">
                <a:solidFill>
                  <a:srgbClr val="CC00C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400" dirty="0">
                <a:solidFill>
                  <a:srgbClr val="CC00C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5, </a:t>
            </a:r>
            <a:r>
              <a:rPr lang="en-US" sz="2400" i="1" dirty="0">
                <a:solidFill>
                  <a:srgbClr val="CC00C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ℓ</a:t>
            </a:r>
            <a:r>
              <a:rPr lang="en-US" sz="2400" dirty="0">
                <a:solidFill>
                  <a:srgbClr val="CC00C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2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 </a:t>
            </a:r>
            <a:r>
              <a:rPr lang="en-US" sz="2400" i="1" dirty="0">
                <a:solidFill>
                  <a:srgbClr val="00B05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400" dirty="0">
                <a:solidFill>
                  <a:srgbClr val="00B05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4, </a:t>
            </a:r>
            <a:r>
              <a:rPr lang="en-US" sz="2400" i="1" dirty="0">
                <a:solidFill>
                  <a:srgbClr val="00B05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ℓ</a:t>
            </a:r>
            <a:r>
              <a:rPr lang="en-US" sz="2400" dirty="0">
                <a:solidFill>
                  <a:srgbClr val="00B05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3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 </a:t>
            </a:r>
            <a:r>
              <a:rPr lang="en-US" sz="2400" i="1" dirty="0">
                <a:solidFill>
                  <a:srgbClr val="7030A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400" dirty="0">
                <a:solidFill>
                  <a:srgbClr val="7030A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3, </a:t>
            </a:r>
            <a:r>
              <a:rPr lang="en-US" sz="2400" i="1" dirty="0">
                <a:solidFill>
                  <a:srgbClr val="7030A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ℓ</a:t>
            </a:r>
            <a:r>
              <a:rPr lang="en-US" sz="2400" dirty="0">
                <a:solidFill>
                  <a:srgbClr val="7030A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0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</a:p>
          <a:p>
            <a:pPr marL="26670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a) 5d, 4f, 3s</a:t>
            </a:r>
            <a:r>
              <a:rPr lang="en-US" sz="2400" dirty="0">
                <a:solidFill>
                  <a:srgbClr val="80008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b) 5p, 4d, 3s		c) 5s, 4d, 3p		d) 5d, 4p, 3s</a:t>
            </a:r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1157" y="5019339"/>
            <a:ext cx="11474102" cy="1623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b="1" u="sng" dirty="0">
                <a:solidFill>
                  <a:srgbClr val="0000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Ex. 3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Orbital 3p</a:t>
            </a:r>
            <a:r>
              <a:rPr lang="en-US" sz="2400" baseline="-25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is defined by the following quantum numbers: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a) only </a:t>
            </a:r>
            <a:r>
              <a:rPr lang="en-US" sz="24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4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ℓ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and </a:t>
            </a:r>
            <a:r>
              <a:rPr lang="en-US" sz="24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en-US" sz="2400" i="1" baseline="-25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ℓ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	b) 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only </a:t>
            </a:r>
            <a:r>
              <a:rPr lang="en-US" sz="2400" i="1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</a:t>
            </a:r>
            <a:r>
              <a:rPr lang="en-US" sz="2400" i="1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</a:t>
            </a:r>
            <a:r>
              <a:rPr lang="en-US" sz="2400" i="1" baseline="-25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ℓ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    c) only </a:t>
            </a:r>
            <a:r>
              <a:rPr lang="en-US" sz="2400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ℓ</a:t>
            </a: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and </a:t>
            </a:r>
            <a:r>
              <a:rPr lang="en-US" sz="2400" i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</a:t>
            </a:r>
            <a:r>
              <a:rPr lang="en-US" sz="2400" i="1" baseline="-250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ℓ</a:t>
            </a: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                                 d)  </a:t>
            </a:r>
            <a:r>
              <a:rPr lang="en-US" sz="2400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400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ℓ</a:t>
            </a: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400" i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</a:t>
            </a:r>
            <a:r>
              <a:rPr lang="en-US" sz="2400" i="1" baseline="-250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ℓ</a:t>
            </a: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400" i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</a:t>
            </a:r>
            <a:r>
              <a:rPr lang="en-US" sz="2400" i="1" baseline="-250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</a:t>
            </a:r>
            <a:endParaRPr lang="en-US" sz="2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08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0" grpId="0" animBg="1"/>
      <p:bldP spid="29" grpId="0" animBg="1"/>
      <p:bldP spid="5" grpId="0"/>
      <p:bldP spid="6" grpId="0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5259" y="6459785"/>
            <a:ext cx="501962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36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35703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Atomic Orbital Shapes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01125" y="1204724"/>
            <a:ext cx="7140063" cy="1250156"/>
            <a:chOff x="-565538" y="1448958"/>
            <a:chExt cx="7140063" cy="125015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8672" y="1485731"/>
              <a:ext cx="1235853" cy="1213383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-565538" y="1448958"/>
              <a:ext cx="4572662" cy="1077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200000"/>
                </a:lnSpc>
                <a:spcAft>
                  <a:spcPts val="3000"/>
                </a:spcAft>
                <a:defRPr/>
              </a:pPr>
              <a:r>
                <a:rPr lang="en-US"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ℓ = 0 </a:t>
              </a:r>
              <a:r>
                <a:rPr lang="en-US"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 </a:t>
              </a:r>
              <a:r>
                <a:rPr lang="en-US"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s-orbital: sphere</a:t>
              </a:r>
            </a:p>
          </p:txBody>
        </p:sp>
      </p:grpSp>
      <p:sp>
        <p:nvSpPr>
          <p:cNvPr id="17" name="Rectangle 16"/>
          <p:cNvSpPr/>
          <p:nvPr/>
        </p:nvSpPr>
        <p:spPr>
          <a:xfrm>
            <a:off x="3262397" y="5620343"/>
            <a:ext cx="488467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spcAft>
                <a:spcPts val="3000"/>
              </a:spcAft>
              <a:defRPr/>
            </a:pPr>
            <a:r>
              <a:rPr lang="en-US" sz="32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ℓ = 3 </a:t>
            </a:r>
            <a:r>
              <a:rPr lang="en-US" sz="32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sz="32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f-orbital: complex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132873" y="2745498"/>
            <a:ext cx="2286203" cy="26001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s: sharp</a:t>
            </a:r>
          </a:p>
          <a:p>
            <a:pPr>
              <a:lnSpc>
                <a:spcPct val="150000"/>
              </a:lnSpc>
              <a:defRPr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p: principal</a:t>
            </a:r>
          </a:p>
          <a:p>
            <a:pPr>
              <a:lnSpc>
                <a:spcPct val="150000"/>
              </a:lnSpc>
              <a:defRPr/>
            </a:pP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d: diffuse</a:t>
            </a:r>
          </a:p>
          <a:p>
            <a:pPr>
              <a:lnSpc>
                <a:spcPct val="150000"/>
              </a:lnSpc>
              <a:defRPr/>
            </a:pPr>
            <a:r>
              <a:rPr lang="en-US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f: fundamental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232566" y="2535015"/>
            <a:ext cx="7078618" cy="1470437"/>
            <a:chOff x="-35185" y="2647608"/>
            <a:chExt cx="7078618" cy="1470437"/>
          </a:xfrm>
        </p:grpSpPr>
        <p:sp>
          <p:nvSpPr>
            <p:cNvPr id="21" name="Rectangle 20"/>
            <p:cNvSpPr/>
            <p:nvPr/>
          </p:nvSpPr>
          <p:spPr>
            <a:xfrm>
              <a:off x="-35185" y="2777800"/>
              <a:ext cx="5009705" cy="1077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200000"/>
                </a:lnSpc>
                <a:spcAft>
                  <a:spcPts val="3000"/>
                </a:spcAft>
                <a:defRPr/>
              </a:pPr>
              <a:r>
                <a:rPr lang="en-US" sz="3200" b="1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ℓ = 1 </a:t>
              </a:r>
              <a:r>
                <a:rPr lang="en-US" sz="3200" b="1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</a:t>
              </a:r>
              <a:r>
                <a:rPr lang="en-US" sz="3200" b="1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p-orbital: dumbbell</a:t>
              </a:r>
            </a:p>
          </p:txBody>
        </p:sp>
        <p:pic>
          <p:nvPicPr>
            <p:cNvPr id="22" name="Picture 13">
              <a:extLst>
                <a:ext uri="{FF2B5EF4-FFF2-40B4-BE49-F238E27FC236}">
                  <a16:creationId xmlns:a16="http://schemas.microsoft.com/office/drawing/2014/main" id="{85B65E8A-1127-4C40-B3F2-534F0E8DFB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9083" y="2647608"/>
              <a:ext cx="1784350" cy="1470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" name="Group 22"/>
          <p:cNvGrpSpPr/>
          <p:nvPr/>
        </p:nvGrpSpPr>
        <p:grpSpPr>
          <a:xfrm>
            <a:off x="2026351" y="4045598"/>
            <a:ext cx="6491137" cy="1650365"/>
            <a:chOff x="341761" y="4416637"/>
            <a:chExt cx="6491137" cy="1650365"/>
          </a:xfrm>
        </p:grpSpPr>
        <p:sp>
          <p:nvSpPr>
            <p:cNvPr id="25" name="Rectangle 24"/>
            <p:cNvSpPr/>
            <p:nvPr/>
          </p:nvSpPr>
          <p:spPr>
            <a:xfrm>
              <a:off x="341761" y="4903629"/>
              <a:ext cx="445346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ℓ = 2 </a:t>
              </a:r>
              <a:r>
                <a:rPr lang="en-US" sz="3200" b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 d-</a:t>
              </a:r>
              <a:r>
                <a:rPr lang="en-US" sz="3200" b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orbital: clover</a:t>
              </a:r>
              <a:endPara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6" name="Picture 11">
              <a:extLst>
                <a:ext uri="{FF2B5EF4-FFF2-40B4-BE49-F238E27FC236}">
                  <a16:creationId xmlns:a16="http://schemas.microsoft.com/office/drawing/2014/main" id="{C2048680-68E7-49DC-9127-10C40342A1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0298" y="4416637"/>
              <a:ext cx="1752600" cy="1650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1053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5259" y="6459785"/>
            <a:ext cx="501962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37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9328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s-Orbitals</a:t>
            </a:r>
            <a:r>
              <a:rPr lang="en-US" altLang="zh-TW" sz="4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91859" y="1787218"/>
            <a:ext cx="8098980" cy="426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>
              <a:lnSpc>
                <a:spcPct val="150000"/>
              </a:lnSpc>
              <a:spcAft>
                <a:spcPts val="600"/>
              </a:spcAft>
              <a:buClr>
                <a:srgbClr val="360036"/>
              </a:buClr>
              <a:buSzPct val="85000"/>
              <a:buFont typeface="Wingdings" panose="05000000000000000000" pitchFamily="2" charset="2"/>
              <a:buChar char="v"/>
            </a:pP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All s-orbitals are </a:t>
            </a:r>
            <a:r>
              <a:rPr lang="en-US" altLang="en-US" sz="2800" i="1" u="sng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spherical</a:t>
            </a: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  <a:buClr>
                <a:srgbClr val="360036"/>
              </a:buClr>
              <a:buSzPct val="85000"/>
              <a:buFont typeface="Wingdings" panose="05000000000000000000" pitchFamily="2" charset="2"/>
              <a:buChar char="v"/>
            </a:pP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en-US" altLang="en-US" sz="2800" i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increases</a:t>
            </a: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the </a:t>
            </a:r>
            <a:r>
              <a:rPr lang="en-US" altLang="en-US" sz="2800" i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s-orbitals get larger</a:t>
            </a: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  <a:buClr>
                <a:srgbClr val="360036"/>
              </a:buClr>
              <a:buSzPct val="85000"/>
              <a:buFont typeface="Wingdings" panose="05000000000000000000" pitchFamily="2" charset="2"/>
              <a:buChar char="v"/>
            </a:pP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en-US" altLang="en-US" sz="2800" i="1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increases</a:t>
            </a: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the number of </a:t>
            </a:r>
            <a:r>
              <a:rPr lang="en-US" altLang="en-US" sz="2800" i="1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nodes increase</a:t>
            </a: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  <a:buClr>
                <a:srgbClr val="360036"/>
              </a:buClr>
              <a:buSzPct val="85000"/>
              <a:buFont typeface="Wingdings" panose="05000000000000000000" pitchFamily="2" charset="2"/>
              <a:buChar char="v"/>
            </a:pPr>
            <a:r>
              <a:rPr lang="en-US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 node</a:t>
            </a: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en-US" altLang="en-US" sz="2800" i="1" u="sng" dirty="0">
                <a:solidFill>
                  <a:srgbClr val="A27B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region in space</a:t>
            </a:r>
            <a:r>
              <a:rPr lang="en-US" altLang="en-US" sz="2800" i="1" dirty="0">
                <a:solidFill>
                  <a:srgbClr val="A27B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where the probability of finding an </a:t>
            </a:r>
            <a:r>
              <a:rPr lang="en-US" altLang="en-US" sz="2800" i="1" u="sng" dirty="0">
                <a:solidFill>
                  <a:srgbClr val="A27B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electron is zero</a:t>
            </a: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  <a:buClr>
                <a:srgbClr val="360036"/>
              </a:buClr>
              <a:buSzPct val="85000"/>
              <a:buFont typeface="Wingdings" panose="05000000000000000000" pitchFamily="2" charset="2"/>
              <a:buChar char="v"/>
            </a:pP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At a node, </a:t>
            </a: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</a:t>
            </a:r>
            <a:r>
              <a:rPr lang="en-US" alt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= 0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394" y="1518031"/>
            <a:ext cx="2711761" cy="25732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6035" y="4508585"/>
            <a:ext cx="4061377" cy="2050637"/>
          </a:xfrm>
          <a:prstGeom prst="rect">
            <a:avLst/>
          </a:prstGeom>
        </p:spPr>
      </p:pic>
      <p:sp>
        <p:nvSpPr>
          <p:cNvPr id="11" name="矩形 4">
            <a:extLst>
              <a:ext uri="{FF2B5EF4-FFF2-40B4-BE49-F238E27FC236}">
                <a16:creationId xmlns:a16="http://schemas.microsoft.com/office/drawing/2014/main" id="{4142352F-FC7E-4B9F-9637-BBAFCD43BF79}"/>
              </a:ext>
            </a:extLst>
          </p:cNvPr>
          <p:cNvSpPr/>
          <p:nvPr/>
        </p:nvSpPr>
        <p:spPr>
          <a:xfrm>
            <a:off x="219267" y="1039252"/>
            <a:ext cx="87149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altLang="zh-TW" sz="3600" b="1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 l = 0 → m</a:t>
            </a:r>
            <a:r>
              <a:rPr lang="en-US" altLang="zh-TW" sz="3600" b="1" i="1" baseline="-25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l</a:t>
            </a:r>
            <a:r>
              <a:rPr lang="en-US" altLang="zh-TW" sz="3600" b="1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 = 0 → No. AO = (2l+1) = 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761E051-AF31-0494-2A96-ACA85CC8F671}"/>
              </a:ext>
            </a:extLst>
          </p:cNvPr>
          <p:cNvSpPr/>
          <p:nvPr/>
        </p:nvSpPr>
        <p:spPr>
          <a:xfrm>
            <a:off x="8874015" y="1039252"/>
            <a:ext cx="606867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86117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5259" y="6459785"/>
            <a:ext cx="501962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38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9328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d-Orbitals</a:t>
            </a:r>
            <a:r>
              <a:rPr lang="en-US" altLang="zh-TW" sz="4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4">
            <a:extLst>
              <a:ext uri="{FF2B5EF4-FFF2-40B4-BE49-F238E27FC236}">
                <a16:creationId xmlns:a16="http://schemas.microsoft.com/office/drawing/2014/main" id="{4142352F-FC7E-4B9F-9637-BBAFCD43BF79}"/>
              </a:ext>
            </a:extLst>
          </p:cNvPr>
          <p:cNvSpPr/>
          <p:nvPr/>
        </p:nvSpPr>
        <p:spPr>
          <a:xfrm>
            <a:off x="-3610" y="820848"/>
            <a:ext cx="97560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altLang="zh-TW" sz="3600" b="1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 l = 1 → m</a:t>
            </a:r>
            <a:r>
              <a:rPr lang="en-US" altLang="zh-TW" sz="3600" b="1" i="1" baseline="-25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l</a:t>
            </a:r>
            <a:r>
              <a:rPr lang="en-US" altLang="zh-TW" sz="3600" b="1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 = 0, ±1;  → No. AO = (2l+1) = 3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45515" y="1475795"/>
            <a:ext cx="11708645" cy="3427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There are </a:t>
            </a:r>
            <a:r>
              <a:rPr lang="en-US" altLang="en-US" sz="2600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 </a:t>
            </a:r>
            <a:r>
              <a:rPr lang="en-US" altLang="en-US" sz="2600" i="1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en-US" sz="2600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-orbitals </a:t>
            </a:r>
            <a:r>
              <a:rPr lang="en-US" altLang="en-US" sz="2600" i="1" dirty="0" err="1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en-US" sz="2600" i="1" baseline="-25000" dirty="0" err="1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altLang="en-US" sz="2600" i="1" baseline="-25000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600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2600" i="1" dirty="0" err="1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en-US" sz="2600" i="1" baseline="-25000" dirty="0" err="1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altLang="en-US" sz="2600" i="1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altLang="en-US" sz="2600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altLang="en-US" sz="2600" i="1" dirty="0" err="1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en-US" sz="2600" i="1" baseline="-25000" dirty="0" err="1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en-US" altLang="en-US" sz="2600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The orbitals are </a:t>
            </a:r>
            <a:r>
              <a:rPr lang="en-US" altLang="en-US" sz="2600" i="1" dirty="0">
                <a:solidFill>
                  <a:srgbClr val="99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dumbbell shaped</a:t>
            </a:r>
            <a:r>
              <a:rPr lang="en-US" altLang="en-US" sz="2600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The three </a:t>
            </a:r>
            <a:r>
              <a:rPr lang="en-US" altLang="en-US" sz="26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en-US" sz="2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-orbitals </a:t>
            </a:r>
            <a:r>
              <a:rPr lang="en-US" altLang="en-US" sz="26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lie along the x-, y- and z- axes </a:t>
            </a:r>
            <a:r>
              <a:rPr lang="en-US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of a Cartesian system.  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en-US" altLang="en-US" sz="2600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en-US" sz="2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increases</a:t>
            </a:r>
            <a:r>
              <a:rPr lang="en-US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, the </a:t>
            </a:r>
            <a:r>
              <a:rPr lang="en-US" altLang="en-US" sz="26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en-US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-orbitals get larger</a:t>
            </a:r>
            <a:r>
              <a:rPr lang="en-US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altLang="en-US" sz="26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-orbitals have </a:t>
            </a:r>
            <a:r>
              <a:rPr lang="en-US" altLang="en-US" sz="2600" i="1" u="sng" dirty="0">
                <a:latin typeface="Arial" panose="020B0604020202020204" pitchFamily="34" charset="0"/>
                <a:cs typeface="Arial" panose="020B0604020202020204" pitchFamily="34" charset="0"/>
              </a:rPr>
              <a:t>a node at the nucleus</a:t>
            </a:r>
            <a:r>
              <a:rPr lang="en-US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2" name="Picture 7" descr="FG06_20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424" y="4650800"/>
            <a:ext cx="5996918" cy="220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2782380" y="5259456"/>
            <a:ext cx="257335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003399"/>
                </a:solidFill>
              </a:rPr>
              <a:t>Electron distribution of a 2p orbital.</a:t>
            </a:r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>
            <a:off x="5355731" y="5951913"/>
            <a:ext cx="1185278" cy="14071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147D1D7-9A7B-40B6-D4A1-6326BEE0BF8B}"/>
              </a:ext>
            </a:extLst>
          </p:cNvPr>
          <p:cNvGrpSpPr/>
          <p:nvPr/>
        </p:nvGrpSpPr>
        <p:grpSpPr>
          <a:xfrm>
            <a:off x="9605285" y="909399"/>
            <a:ext cx="1783379" cy="646332"/>
            <a:chOff x="9605285" y="909399"/>
            <a:chExt cx="1783379" cy="64633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143EAAD-9659-90B9-C20F-BBC149BC15E4}"/>
                </a:ext>
              </a:extLst>
            </p:cNvPr>
            <p:cNvSpPr/>
            <p:nvPr/>
          </p:nvSpPr>
          <p:spPr>
            <a:xfrm>
              <a:off x="9605285" y="909399"/>
              <a:ext cx="606867" cy="6463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1010487-CAB6-07CB-98DF-31B0C44D9BE4}"/>
                </a:ext>
              </a:extLst>
            </p:cNvPr>
            <p:cNvSpPr/>
            <p:nvPr/>
          </p:nvSpPr>
          <p:spPr>
            <a:xfrm>
              <a:off x="10781797" y="909399"/>
              <a:ext cx="606867" cy="6463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BD6B701-8511-8AC3-0C5E-145BBF40DFF6}"/>
                </a:ext>
              </a:extLst>
            </p:cNvPr>
            <p:cNvSpPr/>
            <p:nvPr/>
          </p:nvSpPr>
          <p:spPr>
            <a:xfrm>
              <a:off x="10212152" y="909400"/>
              <a:ext cx="606867" cy="6463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</p:grpSp>
    </p:spTree>
    <p:extLst>
      <p:ext uri="{BB962C8B-B14F-4D97-AF65-F5344CB8AC3E}">
        <p14:creationId xmlns:p14="http://schemas.microsoft.com/office/powerpoint/2010/main" val="190710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13" grpId="0"/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5259" y="6459785"/>
            <a:ext cx="501962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39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9328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d-Orbitals</a:t>
            </a:r>
            <a:r>
              <a:rPr lang="en-US" altLang="zh-TW" sz="4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0078" y="2213458"/>
            <a:ext cx="51510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65150" indent="-279400">
              <a:buFont typeface="Wingdings" panose="05000000000000000000" pitchFamily="2" charset="2"/>
              <a:buChar char="§"/>
            </a:pP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There are </a:t>
            </a:r>
            <a:r>
              <a:rPr lang="en-US" altLang="en-US" sz="2800" b="1" u="sng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five </a:t>
            </a:r>
            <a:r>
              <a:rPr lang="en-US" altLang="en-US" sz="2800" b="1" i="1" u="sng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altLang="en-US" sz="2800" b="1" u="sng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-orbitals</a:t>
            </a: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418" y="3157429"/>
            <a:ext cx="10444011" cy="2813202"/>
          </a:xfrm>
          <a:prstGeom prst="rect">
            <a:avLst/>
          </a:prstGeom>
        </p:spPr>
      </p:pic>
      <p:sp>
        <p:nvSpPr>
          <p:cNvPr id="10" name="矩形 4">
            <a:extLst>
              <a:ext uri="{FF2B5EF4-FFF2-40B4-BE49-F238E27FC236}">
                <a16:creationId xmlns:a16="http://schemas.microsoft.com/office/drawing/2014/main" id="{4142352F-FC7E-4B9F-9637-BBAFCD43BF79}"/>
              </a:ext>
            </a:extLst>
          </p:cNvPr>
          <p:cNvSpPr/>
          <p:nvPr/>
        </p:nvSpPr>
        <p:spPr>
          <a:xfrm>
            <a:off x="348993" y="1146376"/>
            <a:ext cx="111987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altLang="zh-TW" sz="36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 l </a:t>
            </a:r>
            <a:r>
              <a:rPr lang="en-US" altLang="zh-TW" sz="3600" b="1" i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= </a:t>
            </a:r>
            <a:r>
              <a:rPr lang="en-US" altLang="zh-TW" sz="3600" b="1" i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2 </a:t>
            </a:r>
            <a:r>
              <a:rPr lang="en-US" altLang="zh-TW" sz="36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→ m</a:t>
            </a:r>
            <a:r>
              <a:rPr lang="en-US" altLang="zh-TW" sz="3600" b="1" i="1" baseline="-25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l</a:t>
            </a:r>
            <a:r>
              <a:rPr lang="en-US" altLang="zh-TW" sz="36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 = 0, ±1; ±2  → No. AO = (2l+1) = 5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0C8B50B-B4C6-B709-D365-DB82D2948165}"/>
              </a:ext>
            </a:extLst>
          </p:cNvPr>
          <p:cNvGrpSpPr/>
          <p:nvPr/>
        </p:nvGrpSpPr>
        <p:grpSpPr>
          <a:xfrm>
            <a:off x="6320664" y="2078314"/>
            <a:ext cx="2959891" cy="646334"/>
            <a:chOff x="6320664" y="2078314"/>
            <a:chExt cx="2959891" cy="64633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52D608F-79B6-6813-5EE9-E01D7084D492}"/>
                </a:ext>
              </a:extLst>
            </p:cNvPr>
            <p:cNvGrpSpPr/>
            <p:nvPr/>
          </p:nvGrpSpPr>
          <p:grpSpPr>
            <a:xfrm>
              <a:off x="6320664" y="2078316"/>
              <a:ext cx="1783379" cy="646332"/>
              <a:chOff x="9605285" y="909399"/>
              <a:chExt cx="1783379" cy="646332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7FA66EA-B778-2614-0BAB-2BB56E05FFC7}"/>
                  </a:ext>
                </a:extLst>
              </p:cNvPr>
              <p:cNvSpPr/>
              <p:nvPr/>
            </p:nvSpPr>
            <p:spPr>
              <a:xfrm>
                <a:off x="9605285" y="909399"/>
                <a:ext cx="606867" cy="64633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F8F0DCD-3A9A-9ED5-1BA6-D69E4F5634AA}"/>
                  </a:ext>
                </a:extLst>
              </p:cNvPr>
              <p:cNvSpPr/>
              <p:nvPr/>
            </p:nvSpPr>
            <p:spPr>
              <a:xfrm>
                <a:off x="10781797" y="909399"/>
                <a:ext cx="606867" cy="64633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80D84D0-92F0-6C41-48D7-730378FAF7BA}"/>
                  </a:ext>
                </a:extLst>
              </p:cNvPr>
              <p:cNvSpPr/>
              <p:nvPr/>
            </p:nvSpPr>
            <p:spPr>
              <a:xfrm>
                <a:off x="10212152" y="909400"/>
                <a:ext cx="606867" cy="64633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42D961-52F4-A95C-D811-C341956BF088}"/>
                </a:ext>
              </a:extLst>
            </p:cNvPr>
            <p:cNvSpPr/>
            <p:nvPr/>
          </p:nvSpPr>
          <p:spPr>
            <a:xfrm>
              <a:off x="8673688" y="2078314"/>
              <a:ext cx="606867" cy="6463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75A07F-3A63-C519-103E-42057190693E}"/>
                </a:ext>
              </a:extLst>
            </p:cNvPr>
            <p:cNvSpPr/>
            <p:nvPr/>
          </p:nvSpPr>
          <p:spPr>
            <a:xfrm>
              <a:off x="8104043" y="2078315"/>
              <a:ext cx="606867" cy="6463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</p:grpSp>
    </p:spTree>
    <p:extLst>
      <p:ext uri="{BB962C8B-B14F-4D97-AF65-F5344CB8AC3E}">
        <p14:creationId xmlns:p14="http://schemas.microsoft.com/office/powerpoint/2010/main" val="176419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6513" y="6459785"/>
            <a:ext cx="360707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9328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Discovery of Electron</a:t>
            </a:r>
            <a:r>
              <a:rPr lang="en-US" altLang="zh-TW" sz="4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矩形 4">
            <a:extLst>
              <a:ext uri="{FF2B5EF4-FFF2-40B4-BE49-F238E27FC236}">
                <a16:creationId xmlns:a16="http://schemas.microsoft.com/office/drawing/2014/main" id="{4142352F-FC7E-4B9F-9637-BBAFCD43BF79}"/>
              </a:ext>
            </a:extLst>
          </p:cNvPr>
          <p:cNvSpPr/>
          <p:nvPr/>
        </p:nvSpPr>
        <p:spPr>
          <a:xfrm>
            <a:off x="181610" y="898951"/>
            <a:ext cx="43903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US" altLang="zh-TW" sz="2400" b="1" i="1" u="sng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J.J, Thompson’s Exp</a:t>
            </a:r>
            <a:r>
              <a:rPr lang="en-US" altLang="zh-TW" sz="2400" b="1" u="sng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.</a:t>
            </a:r>
            <a:endParaRPr lang="en-US" altLang="zh-TW" sz="2400" b="1" dirty="0">
              <a:solidFill>
                <a:srgbClr val="CC00CC"/>
              </a:solidFill>
              <a:latin typeface="Arial" panose="020B0604020202020204" pitchFamily="34" charset="0"/>
              <a:cs typeface="Arial" panose="020B0604020202020204" pitchFamily="34" charset="0"/>
              <a:sym typeface="Permanent Marker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93" y="1564984"/>
            <a:ext cx="4299190" cy="258741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133179" y="1936411"/>
            <a:ext cx="6945264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When the power supply </a:t>
            </a:r>
            <a:r>
              <a:rPr lang="en-US" sz="2200" u="sng" dirty="0">
                <a:latin typeface="Arial" panose="020B0604020202020204" pitchFamily="34" charset="0"/>
                <a:cs typeface="Arial" panose="020B0604020202020204" pitchFamily="34" charset="0"/>
              </a:rPr>
              <a:t>connects 2 electrodes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in the vacuum tube: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sz="2200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cathode ra</a:t>
            </a:r>
            <a:r>
              <a:rPr lang="en-US" sz="2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flows from </a:t>
            </a:r>
            <a:r>
              <a:rPr lang="en-US" sz="2200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cathode  to the anode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200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hits the fluorescent screen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in a straight line.  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sz="2200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cathode rays</a:t>
            </a:r>
            <a:r>
              <a:rPr lang="en-US" sz="2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will be </a:t>
            </a:r>
            <a:r>
              <a:rPr lang="en-US" sz="2200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deflected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in the same direction as </a:t>
            </a:r>
            <a:r>
              <a:rPr lang="en-US" sz="2200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negatively charged particles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in an electric or magnetic field.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6692536" y="853157"/>
            <a:ext cx="5294330" cy="964615"/>
            <a:chOff x="4533251" y="775287"/>
            <a:chExt cx="7506443" cy="964615"/>
          </a:xfrm>
        </p:grpSpPr>
        <p:grpSp>
          <p:nvGrpSpPr>
            <p:cNvPr id="29" name="Group 28"/>
            <p:cNvGrpSpPr/>
            <p:nvPr/>
          </p:nvGrpSpPr>
          <p:grpSpPr>
            <a:xfrm>
              <a:off x="4533251" y="775288"/>
              <a:ext cx="7506443" cy="964614"/>
              <a:chOff x="4533251" y="864068"/>
              <a:chExt cx="7506443" cy="964614"/>
            </a:xfrm>
          </p:grpSpPr>
          <p:graphicFrame>
            <p:nvGraphicFramePr>
              <p:cNvPr id="31" name="Diagram 30"/>
              <p:cNvGraphicFramePr/>
              <p:nvPr/>
            </p:nvGraphicFramePr>
            <p:xfrm>
              <a:off x="4533251" y="1124997"/>
              <a:ext cx="7506443" cy="70368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44547" y="864068"/>
                <a:ext cx="523259" cy="365760"/>
              </a:xfrm>
              <a:prstGeom prst="rect">
                <a:avLst/>
              </a:prstGeom>
            </p:spPr>
          </p:pic>
        </p:grp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559966" y="775287"/>
              <a:ext cx="523259" cy="365760"/>
            </a:xfrm>
            <a:prstGeom prst="rect">
              <a:avLst/>
            </a:prstGeom>
          </p:spPr>
        </p:pic>
      </p:grpSp>
      <p:grpSp>
        <p:nvGrpSpPr>
          <p:cNvPr id="33" name="Group 1">
            <a:extLst>
              <a:ext uri="{FF2B5EF4-FFF2-40B4-BE49-F238E27FC236}">
                <a16:creationId xmlns:a16="http://schemas.microsoft.com/office/drawing/2014/main" id="{E5DB4B7D-E695-47EB-5D14-50DB263DF2BE}"/>
              </a:ext>
            </a:extLst>
          </p:cNvPr>
          <p:cNvGrpSpPr>
            <a:grpSpLocks/>
          </p:cNvGrpSpPr>
          <p:nvPr/>
        </p:nvGrpSpPr>
        <p:grpSpPr bwMode="auto">
          <a:xfrm>
            <a:off x="152495" y="4673266"/>
            <a:ext cx="2660548" cy="2137634"/>
            <a:chOff x="-112540" y="2085530"/>
            <a:chExt cx="4302844" cy="3276218"/>
          </a:xfrm>
        </p:grpSpPr>
        <p:sp>
          <p:nvSpPr>
            <p:cNvPr id="34" name="Text Box 4">
              <a:extLst>
                <a:ext uri="{FF2B5EF4-FFF2-40B4-BE49-F238E27FC236}">
                  <a16:creationId xmlns:a16="http://schemas.microsoft.com/office/drawing/2014/main" id="{9C4AA58D-3512-7BF4-AF6B-AF69E7B8D8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12540" y="4795696"/>
              <a:ext cx="4302844" cy="5660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800" b="1" i="1" dirty="0">
                  <a:latin typeface="Arial" panose="020B0604020202020204" pitchFamily="34" charset="0"/>
                </a:rPr>
                <a:t>The oil drop apparatus</a:t>
              </a:r>
            </a:p>
          </p:txBody>
        </p:sp>
        <p:pic>
          <p:nvPicPr>
            <p:cNvPr id="35" name="Picture 7" descr="oildropapparatus">
              <a:extLst>
                <a:ext uri="{FF2B5EF4-FFF2-40B4-BE49-F238E27FC236}">
                  <a16:creationId xmlns:a16="http://schemas.microsoft.com/office/drawing/2014/main" id="{75506CC3-CE24-E5AC-1ACC-FB7C59592B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908" y="2085530"/>
              <a:ext cx="3138542" cy="2400135"/>
            </a:xfrm>
            <a:prstGeom prst="rect">
              <a:avLst/>
            </a:prstGeom>
            <a:noFill/>
            <a:ln w="25400">
              <a:solidFill>
                <a:srgbClr val="6600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AutoShape 6">
            <a:extLst>
              <a:ext uri="{FF2B5EF4-FFF2-40B4-BE49-F238E27FC236}">
                <a16:creationId xmlns:a16="http://schemas.microsoft.com/office/drawing/2014/main" id="{DED433AA-81BA-3444-1C1E-ADE5F2EFC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5474" y="5280423"/>
            <a:ext cx="1914115" cy="1095995"/>
          </a:xfrm>
          <a:prstGeom prst="wedgeRoundRectCallout">
            <a:avLst>
              <a:gd name="adj1" fmla="val -92003"/>
              <a:gd name="adj2" fmla="val -47694"/>
              <a:gd name="adj3" fmla="val 16667"/>
            </a:avLst>
          </a:prstGeom>
          <a:noFill/>
          <a:ln w="28575">
            <a:solidFill>
              <a:srgbClr val="6600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Mass of the electron is </a:t>
            </a:r>
          </a:p>
          <a:p>
            <a:pPr algn="ctr" eaLnBrk="1" hangingPunct="1"/>
            <a:r>
              <a:rPr lang="en-US" alt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9.11 x 10</a:t>
            </a:r>
            <a:r>
              <a:rPr lang="en-US" altLang="en-US" sz="2000" b="1" baseline="30000" dirty="0">
                <a:solidFill>
                  <a:srgbClr val="FF0000"/>
                </a:solidFill>
                <a:latin typeface="Arial" panose="020B0604020202020204" pitchFamily="34" charset="0"/>
              </a:rPr>
              <a:t>-28</a:t>
            </a:r>
            <a:r>
              <a:rPr lang="en-US" alt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 g</a:t>
            </a:r>
          </a:p>
          <a:p>
            <a:pPr algn="ctr" eaLnBrk="1" hangingPunct="1"/>
            <a:endParaRPr lang="en-US" altLang="en-US" sz="2000" b="1" dirty="0">
              <a:latin typeface="Comic Sans MS" panose="030F0902030302020204" pitchFamily="66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E916F03-14A4-DCA3-296F-A608B081D534}"/>
              </a:ext>
            </a:extLst>
          </p:cNvPr>
          <p:cNvSpPr/>
          <p:nvPr/>
        </p:nvSpPr>
        <p:spPr>
          <a:xfrm>
            <a:off x="2443788" y="4673266"/>
            <a:ext cx="26893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b="1" i="1" dirty="0">
                <a:solidFill>
                  <a:srgbClr val="00B050"/>
                </a:solidFill>
                <a:latin typeface="Arial" panose="020B0604020202020204" pitchFamily="34" charset="0"/>
              </a:rPr>
              <a:t>R. Millikan’s Exp.</a:t>
            </a:r>
            <a:endParaRPr lang="x-none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24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36" grpId="0" animBg="1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5259" y="6459785"/>
            <a:ext cx="501962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40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9328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d-Orbitals</a:t>
            </a:r>
            <a:r>
              <a:rPr lang="en-US" altLang="zh-TW" sz="4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13699" y="4040808"/>
            <a:ext cx="111070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indent="-457200">
              <a:buFont typeface="Wingdings" panose="05000000000000000000" pitchFamily="2" charset="2"/>
              <a:buChar char="§"/>
            </a:pPr>
            <a:r>
              <a:rPr lang="en-US" altLang="en-US" sz="2600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of the </a:t>
            </a:r>
            <a:r>
              <a:rPr lang="en-US" altLang="en-US" sz="2600" i="1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altLang="en-US" sz="2600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-orbitals</a:t>
            </a:r>
            <a:r>
              <a:rPr lang="en-US" altLang="en-US" sz="2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lie in a plane </a:t>
            </a:r>
            <a:r>
              <a:rPr lang="en-US" altLang="en-US" sz="2600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aligned along the </a:t>
            </a:r>
            <a:r>
              <a:rPr lang="en-US" altLang="en-US" sz="2600" i="1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altLang="en-US" sz="2600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-, </a:t>
            </a:r>
            <a:r>
              <a:rPr lang="en-US" altLang="en-US" sz="2600" i="1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altLang="en-US" sz="2600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and </a:t>
            </a:r>
            <a:r>
              <a:rPr lang="en-US" altLang="en-US" sz="2600" i="1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en-US" altLang="en-US" sz="2600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-axes</a:t>
            </a:r>
            <a:r>
              <a:rPr lang="en-US" altLang="en-US" sz="2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6" name="Picture 7" descr="FG06_2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72"/>
          <a:stretch>
            <a:fillRect/>
          </a:stretch>
        </p:blipFill>
        <p:spPr bwMode="auto">
          <a:xfrm>
            <a:off x="2915424" y="4533251"/>
            <a:ext cx="6350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13699" y="974225"/>
            <a:ext cx="115515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indent="-457200">
              <a:buFont typeface="Wingdings" panose="05000000000000000000" pitchFamily="2" charset="2"/>
              <a:buChar char="§"/>
            </a:pPr>
            <a:r>
              <a:rPr lang="en-US" altLang="en-US" sz="2800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 of the </a:t>
            </a:r>
            <a:r>
              <a:rPr lang="en-US" altLang="en-US" sz="2800" i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altLang="en-US" sz="2800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-orbitals</a:t>
            </a:r>
            <a:r>
              <a:rPr lang="en-US" altLang="en-US" sz="2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lie in a plane </a:t>
            </a:r>
            <a:r>
              <a:rPr lang="en-US" altLang="en-US" sz="2800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bisecting the </a:t>
            </a:r>
            <a:r>
              <a:rPr lang="en-US" altLang="en-US" sz="2800" i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altLang="en-US" sz="2800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-, </a:t>
            </a:r>
            <a:r>
              <a:rPr lang="en-US" altLang="en-US" sz="2800" i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altLang="en-US" sz="2800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and </a:t>
            </a:r>
            <a:r>
              <a:rPr lang="en-US" altLang="en-US" sz="2800" i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en-US" altLang="en-US" sz="2800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-axes</a:t>
            </a: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2" name="Picture 7" descr="FG06_2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44"/>
          <a:stretch>
            <a:fillRect/>
          </a:stretch>
        </p:blipFill>
        <p:spPr bwMode="auto">
          <a:xfrm>
            <a:off x="3021967" y="1655058"/>
            <a:ext cx="6136913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398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9328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f-Orbitals</a:t>
            </a:r>
            <a:r>
              <a:rPr lang="en-US" altLang="zh-TW" sz="4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5259" y="6459785"/>
            <a:ext cx="501962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41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3" descr="f-orbitals">
            <a:extLst>
              <a:ext uri="{FF2B5EF4-FFF2-40B4-BE49-F238E27FC236}">
                <a16:creationId xmlns:a16="http://schemas.microsoft.com/office/drawing/2014/main" id="{BE13DFBA-3026-40D0-88C1-FFC858D61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9678" y="1552740"/>
            <a:ext cx="9032952" cy="5091386"/>
          </a:xfrm>
          <a:prstGeom prst="rect">
            <a:avLst/>
          </a:prstGeom>
        </p:spPr>
      </p:pic>
      <p:sp>
        <p:nvSpPr>
          <p:cNvPr id="21" name="矩形 4">
            <a:extLst>
              <a:ext uri="{FF2B5EF4-FFF2-40B4-BE49-F238E27FC236}">
                <a16:creationId xmlns:a16="http://schemas.microsoft.com/office/drawing/2014/main" id="{4142352F-FC7E-4B9F-9637-BBAFCD43BF79}"/>
              </a:ext>
            </a:extLst>
          </p:cNvPr>
          <p:cNvSpPr/>
          <p:nvPr/>
        </p:nvSpPr>
        <p:spPr>
          <a:xfrm>
            <a:off x="348993" y="906409"/>
            <a:ext cx="111987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altLang="zh-TW" sz="3600" b="1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 l = 3 → m</a:t>
            </a:r>
            <a:r>
              <a:rPr lang="en-US" altLang="zh-TW" sz="3600" b="1" i="1" baseline="-25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l</a:t>
            </a:r>
            <a:r>
              <a:rPr lang="en-US" altLang="zh-TW" sz="3600" b="1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 = 0, ±1; ±2; ±3  → No. AO = (2l+1) = 7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AAB465D-2D52-2701-F98A-42CCE4DB972D}"/>
              </a:ext>
            </a:extLst>
          </p:cNvPr>
          <p:cNvGrpSpPr/>
          <p:nvPr/>
        </p:nvGrpSpPr>
        <p:grpSpPr>
          <a:xfrm>
            <a:off x="7744053" y="1733522"/>
            <a:ext cx="4136403" cy="646336"/>
            <a:chOff x="7744053" y="1733522"/>
            <a:chExt cx="4136403" cy="64633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BA94E47-4034-9149-FCA9-61E97C6972B3}"/>
                </a:ext>
              </a:extLst>
            </p:cNvPr>
            <p:cNvGrpSpPr/>
            <p:nvPr/>
          </p:nvGrpSpPr>
          <p:grpSpPr>
            <a:xfrm>
              <a:off x="7744053" y="1733524"/>
              <a:ext cx="2959891" cy="646334"/>
              <a:chOff x="6320664" y="2078314"/>
              <a:chExt cx="2959891" cy="646334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FF4C12E1-C317-7A94-4D7F-B5E1093C2CF1}"/>
                  </a:ext>
                </a:extLst>
              </p:cNvPr>
              <p:cNvGrpSpPr/>
              <p:nvPr/>
            </p:nvGrpSpPr>
            <p:grpSpPr>
              <a:xfrm>
                <a:off x="6320664" y="2078316"/>
                <a:ext cx="1783379" cy="646332"/>
                <a:chOff x="9605285" y="909399"/>
                <a:chExt cx="1783379" cy="646332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79431150-CAAD-10B2-7BAB-26172635BBC5}"/>
                    </a:ext>
                  </a:extLst>
                </p:cNvPr>
                <p:cNvSpPr/>
                <p:nvPr/>
              </p:nvSpPr>
              <p:spPr>
                <a:xfrm>
                  <a:off x="9605285" y="909399"/>
                  <a:ext cx="606867" cy="646331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x-none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60811534-8A45-B75F-1B04-B2BA0119C357}"/>
                    </a:ext>
                  </a:extLst>
                </p:cNvPr>
                <p:cNvSpPr/>
                <p:nvPr/>
              </p:nvSpPr>
              <p:spPr>
                <a:xfrm>
                  <a:off x="10781797" y="909399"/>
                  <a:ext cx="606867" cy="646331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x-none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C0A58D08-B59C-E75C-D801-F67FBFDD0898}"/>
                    </a:ext>
                  </a:extLst>
                </p:cNvPr>
                <p:cNvSpPr/>
                <p:nvPr/>
              </p:nvSpPr>
              <p:spPr>
                <a:xfrm>
                  <a:off x="10212152" y="909400"/>
                  <a:ext cx="606867" cy="646331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x-none"/>
                </a:p>
              </p:txBody>
            </p:sp>
          </p:grp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A1FF594-D82A-4765-3F58-4E59B33F4D57}"/>
                  </a:ext>
                </a:extLst>
              </p:cNvPr>
              <p:cNvSpPr/>
              <p:nvPr/>
            </p:nvSpPr>
            <p:spPr>
              <a:xfrm>
                <a:off x="8673688" y="2078314"/>
                <a:ext cx="606867" cy="64633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215284B-3E2D-BF5D-FAE3-60E47D7679B5}"/>
                  </a:ext>
                </a:extLst>
              </p:cNvPr>
              <p:cNvSpPr/>
              <p:nvPr/>
            </p:nvSpPr>
            <p:spPr>
              <a:xfrm>
                <a:off x="8104043" y="2078315"/>
                <a:ext cx="606867" cy="64633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58855BC-6B3E-94F2-252E-C2D06A5F1B03}"/>
                </a:ext>
              </a:extLst>
            </p:cNvPr>
            <p:cNvSpPr/>
            <p:nvPr/>
          </p:nvSpPr>
          <p:spPr>
            <a:xfrm>
              <a:off x="11273589" y="1733522"/>
              <a:ext cx="606867" cy="6463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B32081-6282-59DD-F1EC-75ADA2D9F531}"/>
                </a:ext>
              </a:extLst>
            </p:cNvPr>
            <p:cNvSpPr/>
            <p:nvPr/>
          </p:nvSpPr>
          <p:spPr>
            <a:xfrm>
              <a:off x="10703944" y="1733523"/>
              <a:ext cx="606867" cy="6463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</p:grpSp>
    </p:spTree>
    <p:extLst>
      <p:ext uri="{BB962C8B-B14F-4D97-AF65-F5344CB8AC3E}">
        <p14:creationId xmlns:p14="http://schemas.microsoft.com/office/powerpoint/2010/main" val="247336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5259" y="6459785"/>
            <a:ext cx="501962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42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9328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Electron State in Multi-electron Atoms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236" y="1677398"/>
            <a:ext cx="3948985" cy="31445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1639" y="1092623"/>
            <a:ext cx="57505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/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Multi-electron Atoms: </a:t>
            </a:r>
          </a:p>
        </p:txBody>
      </p:sp>
      <p:sp>
        <p:nvSpPr>
          <p:cNvPr id="8" name="Curved Right Arrow 7"/>
          <p:cNvSpPr/>
          <p:nvPr/>
        </p:nvSpPr>
        <p:spPr>
          <a:xfrm rot="20257011">
            <a:off x="396935" y="1873653"/>
            <a:ext cx="476724" cy="64733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33222" y="2019998"/>
            <a:ext cx="702056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287338" algn="just"/>
            <a:r>
              <a:rPr lang="en-US" altLang="en-US" sz="2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Appear the attraction &amp; repulsion between electrons and nucleus.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5296" y="3008758"/>
            <a:ext cx="736122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287338" algn="just"/>
            <a:r>
              <a:rPr lang="en-US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→ Formation of </a:t>
            </a:r>
            <a:r>
              <a:rPr lang="en-US" altLang="en-US" sz="2600" i="1" u="sng" dirty="0">
                <a:latin typeface="Arial" panose="020B0604020202020204" pitchFamily="34" charset="0"/>
                <a:cs typeface="Arial" panose="020B0604020202020204" pitchFamily="34" charset="0"/>
              </a:rPr>
              <a:t>shielding and penetration effects</a:t>
            </a:r>
            <a:r>
              <a:rPr lang="en-US" alt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in the atom;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35296" y="3997518"/>
            <a:ext cx="736122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287338" algn="just"/>
            <a:r>
              <a:rPr lang="en-US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 altLang="en-US" sz="2600" i="1" u="sng" dirty="0">
                <a:latin typeface="Arial" panose="020B0604020202020204" pitchFamily="34" charset="0"/>
                <a:cs typeface="Arial" panose="020B0604020202020204" pitchFamily="34" charset="0"/>
              </a:rPr>
              <a:t>The energy state</a:t>
            </a:r>
            <a:r>
              <a:rPr lang="en-US" altLang="en-US" sz="2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of electrons </a:t>
            </a:r>
            <a:r>
              <a:rPr lang="en-US" altLang="en-US" sz="2600" i="1" u="sng" dirty="0">
                <a:latin typeface="Arial" panose="020B0604020202020204" pitchFamily="34" charset="0"/>
                <a:cs typeface="Arial" panose="020B0604020202020204" pitchFamily="34" charset="0"/>
              </a:rPr>
              <a:t>depends</a:t>
            </a:r>
            <a:r>
              <a:rPr lang="en-US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on both quantum number </a:t>
            </a:r>
            <a:r>
              <a:rPr lang="en-US" altLang="en-US" sz="2600" i="1" u="sng" dirty="0">
                <a:latin typeface="Arial" panose="020B0604020202020204" pitchFamily="34" charset="0"/>
                <a:cs typeface="Arial" panose="020B0604020202020204" pitchFamily="34" charset="0"/>
              </a:rPr>
              <a:t>n &amp; l</a:t>
            </a:r>
            <a:r>
              <a:rPr lang="en-US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9328" y="5195683"/>
            <a:ext cx="1214789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457200" algn="just">
              <a:buFont typeface="Wingdings" panose="05000000000000000000" pitchFamily="2" charset="2"/>
              <a:buChar char="v"/>
            </a:pPr>
            <a:r>
              <a:rPr lang="en-US" altLang="en-US" sz="2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Similar with H, the e</a:t>
            </a:r>
            <a:r>
              <a:rPr lang="en-US" altLang="en-US" sz="2600" baseline="30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en-US" sz="2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 is also defined by 4 quantum number: n, l, m</a:t>
            </a:r>
            <a:r>
              <a:rPr lang="en-US" altLang="en-US" sz="2600" baseline="-25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altLang="en-US" sz="2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26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altLang="en-US" sz="2600" baseline="-250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en-US" sz="26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en-US" sz="26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141" y="5901234"/>
            <a:ext cx="1214789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457200" algn="just">
              <a:buFont typeface="Wingdings" panose="05000000000000000000" pitchFamily="2" charset="2"/>
              <a:buChar char="v"/>
            </a:pPr>
            <a:r>
              <a:rPr lang="en-US" altLang="en-US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 shapes are similar with that of Hydrogen</a:t>
            </a:r>
          </a:p>
        </p:txBody>
      </p:sp>
    </p:spTree>
    <p:extLst>
      <p:ext uri="{BB962C8B-B14F-4D97-AF65-F5344CB8AC3E}">
        <p14:creationId xmlns:p14="http://schemas.microsoft.com/office/powerpoint/2010/main" val="138478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  <p:bldP spid="11" grpId="0"/>
      <p:bldP spid="12" grpId="0"/>
      <p:bldP spid="13" grpId="0"/>
      <p:bldP spid="1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5259" y="6459785"/>
            <a:ext cx="501962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43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9328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Shielding (S) and Penetration (P) Effect 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3006" y="930331"/>
            <a:ext cx="828199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66725" algn="just">
              <a:lnSpc>
                <a:spcPct val="150000"/>
              </a:lnSpc>
              <a:spcAft>
                <a:spcPts val="600"/>
              </a:spcAft>
            </a:pPr>
            <a:r>
              <a:rPr lang="en-US" altLang="ko-KR" sz="2800" b="1" dirty="0">
                <a:solidFill>
                  <a:srgbClr val="FF0000"/>
                </a:solidFill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The shielding effect (S) </a:t>
            </a:r>
            <a:r>
              <a:rPr lang="en-US" altLang="ko-KR" sz="2800" dirty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describes </a:t>
            </a:r>
            <a:r>
              <a:rPr lang="en-US" altLang="ko-KR" sz="2800" i="1" dirty="0">
                <a:solidFill>
                  <a:srgbClr val="00B050"/>
                </a:solidFill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the repulsive interaction</a:t>
            </a:r>
            <a:r>
              <a:rPr lang="en-US" altLang="ko-KR" sz="2800" dirty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 of the e</a:t>
            </a:r>
            <a:r>
              <a:rPr lang="en-US" altLang="ko-KR" sz="2800" baseline="30000" dirty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-</a:t>
            </a:r>
            <a:r>
              <a:rPr lang="en-US" altLang="ko-KR" sz="2800" dirty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 layers </a:t>
            </a:r>
            <a:r>
              <a:rPr lang="en-US" altLang="ko-KR" sz="2800" i="1" dirty="0">
                <a:solidFill>
                  <a:srgbClr val="00B050"/>
                </a:solidFill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creates a shielding screen</a:t>
            </a:r>
            <a:r>
              <a:rPr lang="en-US" altLang="ko-KR" sz="2800" dirty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 →  </a:t>
            </a:r>
            <a:r>
              <a:rPr lang="en-US" altLang="ko-KR" sz="2800" i="1" u="sng" dirty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the decrease in attraction between an electron and the nucleus.</a:t>
            </a:r>
            <a:endParaRPr lang="en-US" sz="2800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732444" y="982090"/>
            <a:ext cx="3144968" cy="2487398"/>
            <a:chOff x="7997214" y="1830862"/>
            <a:chExt cx="2867025" cy="262890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97214" y="1830862"/>
              <a:ext cx="2867025" cy="26289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832763" y="3404732"/>
              <a:ext cx="341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93006" y="3725953"/>
            <a:ext cx="1178440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66725" algn="just">
              <a:lnSpc>
                <a:spcPct val="150000"/>
              </a:lnSpc>
              <a:spcAft>
                <a:spcPts val="600"/>
              </a:spcAft>
            </a:pPr>
            <a:r>
              <a:rPr lang="en-US" altLang="ko-KR" sz="2800" b="1" dirty="0">
                <a:solidFill>
                  <a:srgbClr val="0000FF"/>
                </a:solidFill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The penetration effect (P): </a:t>
            </a:r>
            <a:r>
              <a:rPr lang="en-US" altLang="ko-KR" sz="2800" b="1" dirty="0">
                <a:solidFill>
                  <a:srgbClr val="FF0000"/>
                </a:solidFill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In contrast to (S)</a:t>
            </a:r>
            <a:r>
              <a:rPr lang="en-US" altLang="ko-KR" sz="2800" dirty="0">
                <a:latin typeface="Arial" panose="020B0604020202020204" pitchFamily="34" charset="0"/>
                <a:ea typeface="굴림" charset="-127"/>
                <a:cs typeface="Arial" panose="020B0604020202020204" pitchFamily="34" charset="0"/>
              </a:rPr>
              <a:t> - the penetration ability of electron from the outer layer to the nucleus.</a:t>
            </a:r>
            <a:endParaRPr lang="en-US" sz="26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2EE0405-56BA-3940-858E-37066CBD9249}"/>
              </a:ext>
            </a:extLst>
          </p:cNvPr>
          <p:cNvGrpSpPr/>
          <p:nvPr/>
        </p:nvGrpSpPr>
        <p:grpSpPr>
          <a:xfrm>
            <a:off x="93006" y="5423078"/>
            <a:ext cx="11572253" cy="1375957"/>
            <a:chOff x="93006" y="5423078"/>
            <a:chExt cx="11572253" cy="1375957"/>
          </a:xfrm>
        </p:grpSpPr>
        <p:sp>
          <p:nvSpPr>
            <p:cNvPr id="18" name="Rectangle 17"/>
            <p:cNvSpPr/>
            <p:nvPr/>
          </p:nvSpPr>
          <p:spPr>
            <a:xfrm>
              <a:off x="1541754" y="5455853"/>
              <a:ext cx="10083210" cy="51552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just">
                <a:lnSpc>
                  <a:spcPts val="3300"/>
                </a:lnSpc>
                <a:spcBef>
                  <a:spcPct val="20000"/>
                </a:spcBef>
                <a:spcAft>
                  <a:spcPts val="700"/>
                </a:spcAft>
                <a:buClr>
                  <a:srgbClr val="360036"/>
                </a:buClr>
                <a:buSzPct val="85000"/>
              </a:pPr>
              <a:r>
                <a:rPr lang="en-US" altLang="en-US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As (</a:t>
              </a:r>
              <a:r>
                <a:rPr lang="en-US" altLang="en-US" sz="28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n+l</a:t>
              </a:r>
              <a:r>
                <a:rPr lang="en-US" altLang="en-US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) ↑, the shielding effect ↑ and penetration effect ↓    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99194" y="5423078"/>
              <a:ext cx="110479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b="1" dirty="0">
                  <a:solidFill>
                    <a:srgbClr val="CC00CC"/>
                  </a:solidFill>
                  <a:latin typeface="Arial" panose="020B0604020202020204" pitchFamily="34" charset="0"/>
                  <a:ea typeface="굴림" charset="-127"/>
                  <a:cs typeface="Arial" panose="020B0604020202020204" pitchFamily="34" charset="0"/>
                </a:rPr>
                <a:t>Note:</a:t>
              </a:r>
              <a:endParaRPr lang="en-US" sz="2800" dirty="0">
                <a:solidFill>
                  <a:srgbClr val="CC00CC"/>
                </a:solidFill>
              </a:endParaRPr>
            </a:p>
          </p:txBody>
        </p:sp>
        <p:sp>
          <p:nvSpPr>
            <p:cNvPr id="17" name="Right Arrow 16"/>
            <p:cNvSpPr/>
            <p:nvPr/>
          </p:nvSpPr>
          <p:spPr>
            <a:xfrm>
              <a:off x="93006" y="6393601"/>
              <a:ext cx="412376" cy="2510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19254" y="6283509"/>
              <a:ext cx="4849404" cy="51552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just">
                <a:lnSpc>
                  <a:spcPts val="3300"/>
                </a:lnSpc>
                <a:spcBef>
                  <a:spcPct val="20000"/>
                </a:spcBef>
                <a:spcAft>
                  <a:spcPts val="700"/>
                </a:spcAft>
                <a:buClr>
                  <a:srgbClr val="360036"/>
                </a:buClr>
                <a:buSzPct val="85000"/>
              </a:pPr>
              <a:r>
                <a:rPr lang="en-US" altLang="en-US" sz="2400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Electron-nuclear attraction ↓      </a:t>
              </a:r>
            </a:p>
          </p:txBody>
        </p:sp>
        <p:sp>
          <p:nvSpPr>
            <p:cNvPr id="22" name="Right Arrow 21"/>
            <p:cNvSpPr/>
            <p:nvPr/>
          </p:nvSpPr>
          <p:spPr>
            <a:xfrm>
              <a:off x="4820379" y="6459785"/>
              <a:ext cx="412376" cy="2510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68175" y="6261343"/>
              <a:ext cx="987985" cy="48564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just">
                <a:lnSpc>
                  <a:spcPts val="3300"/>
                </a:lnSpc>
                <a:spcBef>
                  <a:spcPct val="20000"/>
                </a:spcBef>
                <a:spcAft>
                  <a:spcPts val="700"/>
                </a:spcAft>
                <a:buClr>
                  <a:srgbClr val="360036"/>
                </a:buClr>
                <a:buSzPct val="85000"/>
              </a:pPr>
              <a:r>
                <a:rPr lang="en-US" altLang="en-US" sz="26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lang="en-US" altLang="en-US" sz="2600" b="1" baseline="-25000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n,l</a:t>
              </a:r>
              <a:r>
                <a:rPr lang="en-US" altLang="en-US" sz="26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↑      </a:t>
              </a:r>
            </a:p>
          </p:txBody>
        </p:sp>
        <p:sp>
          <p:nvSpPr>
            <p:cNvPr id="25" name="Right Arrow 24"/>
            <p:cNvSpPr/>
            <p:nvPr/>
          </p:nvSpPr>
          <p:spPr>
            <a:xfrm>
              <a:off x="6583359" y="6445113"/>
              <a:ext cx="412376" cy="2510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/>
                <p:cNvSpPr/>
                <p:nvPr/>
              </p:nvSpPr>
              <p:spPr>
                <a:xfrm>
                  <a:off x="7208580" y="6261343"/>
                  <a:ext cx="4456679" cy="47974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ts val="3300"/>
                    </a:lnSpc>
                    <a:spcBef>
                      <a:spcPct val="20000"/>
                    </a:spcBef>
                    <a:spcAft>
                      <a:spcPts val="700"/>
                    </a:spcAft>
                    <a:buClr>
                      <a:srgbClr val="360036"/>
                    </a:buClr>
                    <a:buSzPct val="85000"/>
                  </a:pPr>
                  <a:r>
                    <a:rPr lang="en-US" altLang="en-US" sz="2400" b="1" dirty="0">
                      <a:solidFill>
                        <a:srgbClr val="0000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Aufbau Principle </a:t>
                  </a:r>
                  <a:r>
                    <a:rPr lang="en-US" sz="2400" b="1" dirty="0" err="1">
                      <a:solidFill>
                        <a:srgbClr val="0000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</a:t>
                  </a:r>
                  <a:r>
                    <a:rPr lang="en-US" sz="2400" b="1" baseline="-25000" dirty="0" err="1">
                      <a:solidFill>
                        <a:srgbClr val="0000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n,l</a:t>
                  </a:r>
                  <a:r>
                    <a:rPr lang="en-US" sz="2400" b="1" dirty="0">
                      <a:solidFill>
                        <a:srgbClr val="0000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</m:oMath>
                  </a14:m>
                  <a:r>
                    <a:rPr lang="en-US" sz="2400" b="1" dirty="0">
                      <a:solidFill>
                        <a:srgbClr val="0000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(</a:t>
                  </a:r>
                  <a:r>
                    <a:rPr lang="en-US" altLang="en-US" sz="2400" b="1" i="1" dirty="0">
                      <a:solidFill>
                        <a:srgbClr val="0000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 +</a:t>
                  </a:r>
                  <a:r>
                    <a:rPr lang="vi-VN" altLang="en-US" sz="2400" b="1" i="1" dirty="0">
                      <a:solidFill>
                        <a:srgbClr val="0000FF"/>
                      </a:solidFill>
                      <a:cs typeface="Arial" panose="020B0604020202020204" pitchFamily="34" charset="0"/>
                    </a:rPr>
                    <a:t> </a:t>
                  </a:r>
                  <a:r>
                    <a:rPr lang="en-US" altLang="en-US" sz="2400" b="1" dirty="0">
                      <a:solidFill>
                        <a:srgbClr val="0000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ℓ)</a:t>
                  </a:r>
                  <a:endParaRPr lang="en-US" sz="2400" b="1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6" name="Rectangle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8580" y="6261343"/>
                  <a:ext cx="4456679" cy="479747"/>
                </a:xfrm>
                <a:prstGeom prst="rect">
                  <a:avLst/>
                </a:prstGeom>
                <a:blipFill>
                  <a:blip r:embed="rId4"/>
                  <a:stretch>
                    <a:fillRect l="-1989" t="-2564" r="-852" b="-28205"/>
                  </a:stretch>
                </a:blipFill>
              </p:spPr>
              <p:txBody>
                <a:bodyPr/>
                <a:lstStyle/>
                <a:p>
                  <a:r>
                    <a:rPr lang="en-V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5793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5259" y="6459785"/>
            <a:ext cx="501962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44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9328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Aufbau Diagram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2D5B620-42AB-0F2A-1516-34536B98FC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2288" y="1299974"/>
            <a:ext cx="5867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buFontTx/>
              <a:buNone/>
            </a:pPr>
            <a:r>
              <a:rPr lang="en-US" altLang="en-US" sz="3200" b="1" dirty="0">
                <a:solidFill>
                  <a:srgbClr val="00B050"/>
                </a:solidFill>
                <a:latin typeface="Arial" panose="020B0604020202020204" pitchFamily="34" charset="0"/>
              </a:rPr>
              <a:t>Orbitals and Their Energies</a:t>
            </a:r>
          </a:p>
          <a:p>
            <a:pPr algn="r">
              <a:buFontTx/>
              <a:buNone/>
            </a:pPr>
            <a:endParaRPr lang="en-US" altLang="en-US" sz="3200" b="1" dirty="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0337A3-B50C-32DA-ADC6-B5278F0AFE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1066" y="2097787"/>
            <a:ext cx="5334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9250" indent="-3492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The largest energy gap is between the 1s and 2s orbital</a:t>
            </a:r>
            <a:endParaRPr lang="en-US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2D0C02-B554-59DE-DE33-28161EA7C3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1066" y="3088387"/>
            <a:ext cx="5334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2575" indent="-28257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The gap between np and (n+1)s is fairly large.</a:t>
            </a:r>
            <a:endParaRPr lang="en-US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B5FCF0-422E-6E1B-1282-6F49450E9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1066" y="4078987"/>
            <a:ext cx="5334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9250" indent="-3492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The gap between (n-1)d and ns is quite small.</a:t>
            </a:r>
            <a:endParaRPr lang="en-US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C117A6-1550-0E0E-D89E-C99EC8838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1066" y="4993387"/>
            <a:ext cx="5334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2575" indent="-28257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The gap between (n-2)f and ns is even smaller.</a:t>
            </a:r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BCCE3E-D898-00FD-098B-4B1AE1873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01" y="1405655"/>
            <a:ext cx="5517364" cy="472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68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5259" y="6459785"/>
            <a:ext cx="501962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45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9328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Electron Distribution Law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CF5495-1636-E8CD-CD38-AB94F7A32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1181" y="3821746"/>
            <a:ext cx="8286040" cy="2290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>
              <a:lnSpc>
                <a:spcPts val="3300"/>
              </a:lnSpc>
              <a:spcBef>
                <a:spcPct val="20000"/>
              </a:spcBef>
              <a:spcAft>
                <a:spcPts val="700"/>
              </a:spcAft>
              <a:buClr>
                <a:srgbClr val="360036"/>
              </a:buClr>
              <a:buSzPct val="85000"/>
              <a:buFont typeface="Wingdings" pitchFamily="2" charset="2"/>
              <a:buChar char="v"/>
            </a:pPr>
            <a:r>
              <a:rPr lang="en-US" altLang="en-US" sz="2800" u="sng" dirty="0">
                <a:latin typeface="Arial" panose="020B0604020202020204" pitchFamily="34" charset="0"/>
                <a:cs typeface="Arial" panose="020B0604020202020204" pitchFamily="34" charset="0"/>
              </a:rPr>
              <a:t>Three rules</a:t>
            </a: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 indent="-423863" algn="just">
              <a:lnSpc>
                <a:spcPts val="3300"/>
              </a:lnSpc>
              <a:spcBef>
                <a:spcPct val="20000"/>
              </a:spcBef>
              <a:spcAft>
                <a:spcPts val="700"/>
              </a:spcAft>
              <a:buClr>
                <a:srgbClr val="360036"/>
              </a:buClr>
              <a:buSzPct val="85000"/>
              <a:buFont typeface="Wingdings" pitchFamily="2" charset="2"/>
              <a:buChar char="Ø"/>
            </a:pPr>
            <a:r>
              <a:rPr lang="en-US" altLang="en-US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Aufbau principle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en-US" i="1" dirty="0">
                <a:latin typeface="Arial" panose="020B0604020202020204" pitchFamily="34" charset="0"/>
                <a:cs typeface="Arial" panose="020B0604020202020204" pitchFamily="34" charset="0"/>
              </a:rPr>
              <a:t>German </a:t>
            </a:r>
            <a:r>
              <a:rPr lang="en-US" alt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aufbauen</a:t>
            </a:r>
            <a:r>
              <a:rPr lang="en-US" altLang="en-US" i="1" dirty="0">
                <a:latin typeface="Arial" panose="020B0604020202020204" pitchFamily="34" charset="0"/>
                <a:cs typeface="Arial" panose="020B0604020202020204" pitchFamily="34" charset="0"/>
              </a:rPr>
              <a:t>, "to build up")</a:t>
            </a:r>
          </a:p>
          <a:p>
            <a:pPr lvl="1" indent="-423863" algn="just">
              <a:lnSpc>
                <a:spcPts val="3300"/>
              </a:lnSpc>
              <a:spcBef>
                <a:spcPct val="20000"/>
              </a:spcBef>
              <a:spcAft>
                <a:spcPts val="700"/>
              </a:spcAft>
              <a:buClr>
                <a:srgbClr val="360036"/>
              </a:buClr>
              <a:buSzPct val="85000"/>
              <a:buFont typeface="Wingdings" pitchFamily="2" charset="2"/>
              <a:buChar char="Ø"/>
            </a:pPr>
            <a:r>
              <a:rPr lang="en-US" altLang="en-US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Pauli’s Exclusions Principle </a:t>
            </a:r>
          </a:p>
          <a:p>
            <a:pPr lvl="1" indent="-423863" algn="just">
              <a:lnSpc>
                <a:spcPts val="3300"/>
              </a:lnSpc>
              <a:spcBef>
                <a:spcPct val="20000"/>
              </a:spcBef>
              <a:spcAft>
                <a:spcPts val="700"/>
              </a:spcAft>
              <a:buClr>
                <a:srgbClr val="360036"/>
              </a:buClr>
              <a:buSzPct val="85000"/>
              <a:buFont typeface="Wingdings" pitchFamily="2" charset="2"/>
              <a:buChar char="Ø"/>
            </a:pPr>
            <a:r>
              <a:rPr lang="en-US" altLang="en-US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Hund’s rule</a:t>
            </a:r>
            <a:r>
              <a:rPr lang="en-US" altLang="en-US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54FD19-A8DF-8D1E-98A4-479A311E868F}"/>
              </a:ext>
            </a:extLst>
          </p:cNvPr>
          <p:cNvSpPr/>
          <p:nvPr/>
        </p:nvSpPr>
        <p:spPr>
          <a:xfrm>
            <a:off x="473241" y="854532"/>
            <a:ext cx="11192017" cy="1397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8775" algn="just">
              <a:lnSpc>
                <a:spcPct val="150000"/>
              </a:lnSpc>
              <a:spcAft>
                <a:spcPts val="600"/>
              </a:spcAft>
              <a:buClr>
                <a:srgbClr val="360036"/>
              </a:buClr>
              <a:buSzPct val="85000"/>
            </a:pPr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Electron configurations</a:t>
            </a:r>
            <a:r>
              <a:rPr lang="en-US" alt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tells us in which orbitals the electrons for an element are located.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AA9346-7994-13B6-930C-3CA70548E36F}"/>
              </a:ext>
            </a:extLst>
          </p:cNvPr>
          <p:cNvSpPr txBox="1"/>
          <p:nvPr/>
        </p:nvSpPr>
        <p:spPr>
          <a:xfrm>
            <a:off x="3881180" y="2469020"/>
            <a:ext cx="5737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800" b="1" i="1" u="sng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quantum number</a:t>
            </a:r>
            <a:r>
              <a:rPr lang="en-US" sz="28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n, l, m</a:t>
            </a:r>
            <a:r>
              <a:rPr lang="en-US" sz="2800" b="1" baseline="-25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28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800" b="1" baseline="-250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lang="en-US" sz="28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B81126-4662-26B3-41DC-AF493DB17382}"/>
              </a:ext>
            </a:extLst>
          </p:cNvPr>
          <p:cNvSpPr txBox="1"/>
          <p:nvPr/>
        </p:nvSpPr>
        <p:spPr>
          <a:xfrm>
            <a:off x="661228" y="2942202"/>
            <a:ext cx="2768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Electron Arrangement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1E8F96F7-22F7-2F7E-DB90-F9E14AD97201}"/>
              </a:ext>
            </a:extLst>
          </p:cNvPr>
          <p:cNvSpPr/>
          <p:nvPr/>
        </p:nvSpPr>
        <p:spPr>
          <a:xfrm>
            <a:off x="3455052" y="2716159"/>
            <a:ext cx="426128" cy="1406195"/>
          </a:xfrm>
          <a:prstGeom prst="leftBrac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92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8" grpId="0"/>
      <p:bldP spid="9" grpId="0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5259" y="6459785"/>
            <a:ext cx="501962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46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9328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Aufbau Principle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4C2913-C88C-DE53-C18F-A906A719598F}"/>
              </a:ext>
            </a:extLst>
          </p:cNvPr>
          <p:cNvSpPr/>
          <p:nvPr/>
        </p:nvSpPr>
        <p:spPr>
          <a:xfrm>
            <a:off x="451524" y="854532"/>
            <a:ext cx="11192017" cy="1397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8775" algn="just">
              <a:lnSpc>
                <a:spcPct val="150000"/>
              </a:lnSpc>
              <a:spcAft>
                <a:spcPts val="600"/>
              </a:spcAft>
              <a:buClr>
                <a:srgbClr val="360036"/>
              </a:buClr>
              <a:buSzPct val="85000"/>
            </a:pPr>
            <a:r>
              <a:rPr lang="en-US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Stabilization Principle</a:t>
            </a:r>
            <a:r>
              <a:rPr lang="en-US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en-US" sz="2800" i="1" u="sng" dirty="0">
                <a:latin typeface="Arial" panose="020B0604020202020204" pitchFamily="34" charset="0"/>
                <a:cs typeface="Arial" panose="020B0604020202020204" pitchFamily="34" charset="0"/>
              </a:rPr>
              <a:t>the most stable state of electrons</a:t>
            </a: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in an atom has </a:t>
            </a:r>
            <a:r>
              <a:rPr lang="en-US" altLang="en-US" sz="2800" i="1" u="sng" dirty="0">
                <a:latin typeface="Arial" panose="020B0604020202020204" pitchFamily="34" charset="0"/>
                <a:cs typeface="Arial" panose="020B0604020202020204" pitchFamily="34" charset="0"/>
              </a:rPr>
              <a:t>the lowest energy</a:t>
            </a: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67C28D-F449-9A4D-6BB4-71F7218DC274}"/>
              </a:ext>
            </a:extLst>
          </p:cNvPr>
          <p:cNvSpPr/>
          <p:nvPr/>
        </p:nvSpPr>
        <p:spPr>
          <a:xfrm>
            <a:off x="1606871" y="2598805"/>
            <a:ext cx="9482307" cy="51552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11113" lvl="1" algn="just">
              <a:lnSpc>
                <a:spcPts val="3300"/>
              </a:lnSpc>
              <a:spcBef>
                <a:spcPct val="20000"/>
              </a:spcBef>
              <a:spcAft>
                <a:spcPts val="700"/>
              </a:spcAft>
              <a:buClr>
                <a:srgbClr val="360036"/>
              </a:buClr>
              <a:buSzPct val="85000"/>
            </a:pPr>
            <a:r>
              <a:rPr lang="en-US" altLang="ko-KR" sz="2600" dirty="0">
                <a:latin typeface="Arial" panose="020B0604020202020204" pitchFamily="34" charset="0"/>
                <a:ea typeface="굴림" panose="020B0600000101010101" pitchFamily="34" charset="-127"/>
                <a:cs typeface="Arial" panose="020B0604020202020204" pitchFamily="34" charset="0"/>
              </a:rPr>
              <a:t>Electrons fill orbitals starting with lowest </a:t>
            </a:r>
            <a:r>
              <a:rPr lang="en-US" altLang="ko-KR" sz="2600" i="1" dirty="0">
                <a:latin typeface="Arial" panose="020B0604020202020204" pitchFamily="34" charset="0"/>
                <a:ea typeface="굴림" panose="020B0600000101010101" pitchFamily="34" charset="-127"/>
                <a:cs typeface="Arial" panose="020B0604020202020204" pitchFamily="34" charset="0"/>
              </a:rPr>
              <a:t>n</a:t>
            </a:r>
            <a:r>
              <a:rPr lang="en-US" altLang="ko-KR" sz="2600" dirty="0">
                <a:latin typeface="Arial" panose="020B0604020202020204" pitchFamily="34" charset="0"/>
                <a:ea typeface="굴림" panose="020B0600000101010101" pitchFamily="34" charset="-127"/>
                <a:cs typeface="Arial" panose="020B0604020202020204" pitchFamily="34" charset="0"/>
              </a:rPr>
              <a:t> and moving upwards</a:t>
            </a:r>
          </a:p>
        </p:txBody>
      </p:sp>
      <p:sp>
        <p:nvSpPr>
          <p:cNvPr id="3" name="Curved Right Arrow 2">
            <a:extLst>
              <a:ext uri="{FF2B5EF4-FFF2-40B4-BE49-F238E27FC236}">
                <a16:creationId xmlns:a16="http://schemas.microsoft.com/office/drawing/2014/main" id="{8699F826-7AFB-8F3C-8AE3-B3E6D5A460AE}"/>
              </a:ext>
            </a:extLst>
          </p:cNvPr>
          <p:cNvSpPr/>
          <p:nvPr/>
        </p:nvSpPr>
        <p:spPr>
          <a:xfrm>
            <a:off x="992058" y="2447210"/>
            <a:ext cx="264694" cy="39704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370069-D95C-8AFD-69A1-7157670C5F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097" y="4418842"/>
            <a:ext cx="10995162" cy="862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65138" indent="-4651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98463" lvl="1" indent="-398463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360036"/>
              </a:buClr>
              <a:buSzPct val="85000"/>
              <a:buFont typeface="Wingdings" pitchFamily="2" charset="2"/>
              <a:buChar char="Ø"/>
            </a:pPr>
            <a:r>
              <a:rPr lang="en-US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Electrons are assigned to orbitals in order of </a:t>
            </a:r>
            <a:r>
              <a:rPr lang="en-US" altLang="en-US" sz="2600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increasing value of (</a:t>
            </a:r>
            <a:r>
              <a:rPr lang="en-US" altLang="en-US" sz="2600" u="sng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n+l</a:t>
            </a:r>
            <a:r>
              <a:rPr lang="en-US" altLang="en-US" sz="2600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19328" y="3456679"/>
            <a:ext cx="11259973" cy="739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spcAft>
                <a:spcPts val="1800"/>
              </a:spcAft>
              <a:buClr>
                <a:srgbClr val="360036"/>
              </a:buClr>
              <a:buSzPct val="85000"/>
            </a:pPr>
            <a:r>
              <a:rPr lang="en-US" altLang="en-US" sz="3200" b="1" i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general rules </a:t>
            </a:r>
            <a:r>
              <a:rPr lang="en-US" altLang="en-US" sz="28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 us to predict electron configurations</a:t>
            </a:r>
            <a:r>
              <a:rPr lang="en-US" altLang="en-US" sz="2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7" name="Rectangle 6"/>
          <p:cNvSpPr/>
          <p:nvPr/>
        </p:nvSpPr>
        <p:spPr>
          <a:xfrm>
            <a:off x="168135" y="5281207"/>
            <a:ext cx="11192017" cy="1218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4572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360036"/>
              </a:buClr>
              <a:buSzPct val="85000"/>
              <a:buFont typeface="Wingdings" pitchFamily="2" charset="2"/>
              <a:buChar char="Ø"/>
            </a:pPr>
            <a:r>
              <a:rPr lang="en-US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For subshells with the </a:t>
            </a:r>
            <a:r>
              <a:rPr lang="en-US" altLang="en-US" sz="2600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value of (</a:t>
            </a:r>
            <a:r>
              <a:rPr lang="en-US" altLang="en-US" sz="2600" u="sng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n+l</a:t>
            </a:r>
            <a:r>
              <a:rPr lang="en-US" altLang="en-US" sz="2600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, electrons are assigned first to </a:t>
            </a:r>
            <a:r>
              <a:rPr lang="en-US" altLang="en-US" sz="2600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subshell with lower n</a:t>
            </a:r>
            <a:r>
              <a:rPr lang="en-US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682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  <p:bldP spid="3" grpId="0" animBg="1"/>
      <p:bldP spid="9" grpId="0"/>
      <p:bldP spid="5" grpId="0"/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5259" y="6459785"/>
            <a:ext cx="501962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47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9328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Aufbau Principle (</a:t>
            </a:r>
            <a:r>
              <a:rPr lang="en-US" altLang="zh-TW" sz="4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Kleshkovski</a:t>
            </a:r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Principle)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FD9284-8C1A-A686-B6AB-F5057F115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11" y="896494"/>
            <a:ext cx="4727128" cy="4369932"/>
          </a:xfrm>
          <a:prstGeom prst="rect">
            <a:avLst/>
          </a:prstGeom>
        </p:spPr>
      </p:pic>
      <p:sp>
        <p:nvSpPr>
          <p:cNvPr id="9" name="직사각형 3">
            <a:extLst>
              <a:ext uri="{FF2B5EF4-FFF2-40B4-BE49-F238E27FC236}">
                <a16:creationId xmlns:a16="http://schemas.microsoft.com/office/drawing/2014/main" id="{7952B70B-5962-A5FD-4509-A3B6FEEFF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975" y="5266426"/>
            <a:ext cx="11538284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altLang="ko-KR" sz="2800" b="1" dirty="0">
                <a:ea typeface="굴림" panose="020B0600000101010101" pitchFamily="34" charset="-127"/>
              </a:rPr>
              <a:t>Subshell:     </a:t>
            </a:r>
            <a:r>
              <a:rPr lang="en-US" altLang="ko-KR" sz="2800" dirty="0">
                <a:ea typeface="굴림" panose="020B0600000101010101" pitchFamily="34" charset="-127"/>
              </a:rPr>
              <a:t>1s  2s  2p  3s  3p  4s  3d  4p  5s  4d  5p  6s  4f  5d  6p  7s  5f  6d </a:t>
            </a:r>
            <a:endParaRPr lang="ko-KR" altLang="ko-KR" sz="2800" dirty="0">
              <a:ea typeface="굴림" panose="020B0600000101010101" pitchFamily="34" charset="-127"/>
            </a:endParaRPr>
          </a:p>
          <a:p>
            <a:pPr algn="just">
              <a:spcBef>
                <a:spcPts val="600"/>
              </a:spcBef>
            </a:pPr>
            <a:r>
              <a:rPr lang="en-US" altLang="ko-KR" sz="2800" b="1" dirty="0">
                <a:ea typeface="굴림" panose="020B0600000101010101" pitchFamily="34" charset="-127"/>
              </a:rPr>
              <a:t>(n +</a:t>
            </a:r>
            <a:r>
              <a:rPr lang="en-US" altLang="ko-KR" sz="2800" b="1" dirty="0">
                <a:latin typeface="Franklin Gothic Medium Cond" panose="020B0606030402020204" pitchFamily="34" charset="0"/>
                <a:ea typeface="굴림" panose="020B0600000101010101" pitchFamily="34" charset="-127"/>
              </a:rPr>
              <a:t> ℓ</a:t>
            </a:r>
            <a:r>
              <a:rPr lang="en-US" altLang="ko-KR" sz="2800" b="1" dirty="0">
                <a:ea typeface="굴림" panose="020B0600000101010101" pitchFamily="34" charset="-127"/>
              </a:rPr>
              <a:t>)</a:t>
            </a:r>
            <a:r>
              <a:rPr lang="en-US" altLang="ko-KR" sz="2800" dirty="0">
                <a:ea typeface="굴림" panose="020B0600000101010101" pitchFamily="34" charset="-127"/>
              </a:rPr>
              <a:t>	   </a:t>
            </a:r>
            <a:r>
              <a:rPr lang="en-US" altLang="ko-KR" sz="2800" b="1" dirty="0">
                <a:solidFill>
                  <a:srgbClr val="FF0000"/>
                </a:solidFill>
                <a:ea typeface="굴림" panose="020B0600000101010101" pitchFamily="34" charset="-127"/>
              </a:rPr>
              <a:t>1   2        3         4             5               6                   7               8</a:t>
            </a:r>
            <a:endParaRPr lang="ko-KR" altLang="ko-KR" sz="2800" b="1" dirty="0">
              <a:solidFill>
                <a:srgbClr val="FF0000"/>
              </a:solidFill>
              <a:ea typeface="굴림" panose="020B0600000101010101" pitchFamily="34" charset="-127"/>
            </a:endParaRPr>
          </a:p>
        </p:txBody>
      </p:sp>
      <p:cxnSp>
        <p:nvCxnSpPr>
          <p:cNvPr id="12" name="Straight Arrow Connector 3">
            <a:extLst>
              <a:ext uri="{FF2B5EF4-FFF2-40B4-BE49-F238E27FC236}">
                <a16:creationId xmlns:a16="http://schemas.microsoft.com/office/drawing/2014/main" id="{C9FCDC29-AAE9-1B78-F8F8-1C7EC0FC6AD8}"/>
              </a:ext>
            </a:extLst>
          </p:cNvPr>
          <p:cNvCxnSpPr>
            <a:cxnSpLocks/>
          </p:cNvCxnSpPr>
          <p:nvPr/>
        </p:nvCxnSpPr>
        <p:spPr bwMode="auto">
          <a:xfrm flipV="1">
            <a:off x="2286417" y="6649356"/>
            <a:ext cx="8964000" cy="12447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Box 1">
            <a:extLst>
              <a:ext uri="{FF2B5EF4-FFF2-40B4-BE49-F238E27FC236}">
                <a16:creationId xmlns:a16="http://schemas.microsoft.com/office/drawing/2014/main" id="{C911BDBC-E1F1-BCD9-024F-6C1832434F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2996" y="6150810"/>
            <a:ext cx="87324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E</a:t>
            </a:r>
            <a:r>
              <a:rPr lang="en-US" altLang="en-US" b="1" dirty="0">
                <a:solidFill>
                  <a:srgbClr val="CC00CC"/>
                </a:solidFill>
                <a:latin typeface="VNI-Times" pitchFamily="2" charset="0"/>
                <a:sym typeface="Symbol" panose="05050102010706020507" pitchFamily="18" charset="2"/>
              </a:rPr>
              <a:t></a:t>
            </a:r>
            <a:endParaRPr lang="en-US" altLang="en-US" b="1" dirty="0">
              <a:solidFill>
                <a:srgbClr val="CC00CC"/>
              </a:solidFill>
              <a:latin typeface="VNI-Times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5EE7CF-187C-B429-6D00-C85AF187228D}"/>
              </a:ext>
            </a:extLst>
          </p:cNvPr>
          <p:cNvSpPr/>
          <p:nvPr/>
        </p:nvSpPr>
        <p:spPr>
          <a:xfrm>
            <a:off x="5781412" y="1155300"/>
            <a:ext cx="6096000" cy="65877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1800"/>
              </a:spcAft>
              <a:defRPr/>
            </a:pPr>
            <a:r>
              <a:rPr lang="en-US" sz="2800" b="1" i="1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E79E0-6C76-3B5B-185E-FF7C60026D84}"/>
              </a:ext>
            </a:extLst>
          </p:cNvPr>
          <p:cNvSpPr/>
          <p:nvPr/>
        </p:nvSpPr>
        <p:spPr>
          <a:xfrm>
            <a:off x="5820240" y="1935041"/>
            <a:ext cx="6096000" cy="12464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71513" indent="-314325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§"/>
              <a:defRPr/>
            </a:pPr>
            <a:r>
              <a:rPr lang="en-US" sz="2800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Oxygen (O) has Z = 8</a:t>
            </a:r>
          </a:p>
          <a:p>
            <a:pPr lvl="1" algn="just">
              <a:defRPr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 ⇢  1s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2s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2p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x-non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A6F490-104A-EB32-50A8-108B9AEAF321}"/>
              </a:ext>
            </a:extLst>
          </p:cNvPr>
          <p:cNvSpPr/>
          <p:nvPr/>
        </p:nvSpPr>
        <p:spPr>
          <a:xfrm>
            <a:off x="5820240" y="3230650"/>
            <a:ext cx="6096000" cy="12464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71513" indent="-314325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§"/>
              <a:defRPr/>
            </a:pPr>
            <a:r>
              <a:rPr lang="en-US" sz="280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Titanium (</a:t>
            </a:r>
            <a:r>
              <a:rPr lang="en-US" sz="2800" dirty="0" err="1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280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has Z = 22</a:t>
            </a:r>
          </a:p>
          <a:p>
            <a:pPr lvl="1" algn="just">
              <a:defRPr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 ⇢  1s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2s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2p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6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3s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3p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6 </a:t>
            </a:r>
            <a:r>
              <a:rPr lang="en-US" sz="2800" b="1" dirty="0">
                <a:solidFill>
                  <a:srgbClr val="00FF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4s</a:t>
            </a:r>
            <a:r>
              <a:rPr lang="en-US" sz="2800" b="1" baseline="30000" dirty="0">
                <a:solidFill>
                  <a:srgbClr val="00FF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800" b="1" dirty="0">
                <a:solidFill>
                  <a:srgbClr val="00FF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  <a:r>
              <a:rPr lang="en-US" sz="2800" b="1" baseline="30000" dirty="0">
                <a:solidFill>
                  <a:srgbClr val="00FF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x-non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6D33A41A-E49B-4A78-6F36-65064AD91B8F}"/>
              </a:ext>
            </a:extLst>
          </p:cNvPr>
          <p:cNvSpPr/>
          <p:nvPr/>
        </p:nvSpPr>
        <p:spPr>
          <a:xfrm rot="16200000">
            <a:off x="3590889" y="5524244"/>
            <a:ext cx="272817" cy="919382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7245720A-CDBE-CD48-F89E-26254522A0B4}"/>
              </a:ext>
            </a:extLst>
          </p:cNvPr>
          <p:cNvSpPr/>
          <p:nvPr/>
        </p:nvSpPr>
        <p:spPr>
          <a:xfrm rot="16200000">
            <a:off x="4609563" y="5532546"/>
            <a:ext cx="272817" cy="919382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2C4A38B5-9335-7FF2-C767-40F0FA8FBEA8}"/>
              </a:ext>
            </a:extLst>
          </p:cNvPr>
          <p:cNvSpPr/>
          <p:nvPr/>
        </p:nvSpPr>
        <p:spPr>
          <a:xfrm rot="16200000">
            <a:off x="5900677" y="5283335"/>
            <a:ext cx="272817" cy="14012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8FDCFEC0-A558-6DA8-AB3A-EE2F7B1FBB0C}"/>
              </a:ext>
            </a:extLst>
          </p:cNvPr>
          <p:cNvSpPr/>
          <p:nvPr/>
        </p:nvSpPr>
        <p:spPr>
          <a:xfrm rot="16200000">
            <a:off x="7418605" y="5297049"/>
            <a:ext cx="314513" cy="1414706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A6FC7E47-9491-B65E-3C6A-008324DFE9C2}"/>
              </a:ext>
            </a:extLst>
          </p:cNvPr>
          <p:cNvSpPr/>
          <p:nvPr/>
        </p:nvSpPr>
        <p:spPr>
          <a:xfrm rot="16200000">
            <a:off x="9276650" y="5034071"/>
            <a:ext cx="281500" cy="1907647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95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5259" y="6459785"/>
            <a:ext cx="501962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48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9328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Pauli Exclusion Principle 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EFE661-28DA-95D6-5869-3643081E6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005" y="967209"/>
            <a:ext cx="11526254" cy="9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indent="358775" algn="just">
              <a:lnSpc>
                <a:spcPts val="3400"/>
              </a:lnSpc>
              <a:spcBef>
                <a:spcPct val="20000"/>
              </a:spcBef>
              <a:spcAft>
                <a:spcPts val="1000"/>
              </a:spcAft>
              <a:buClr>
                <a:srgbClr val="360036"/>
              </a:buClr>
              <a:buSzPct val="85000"/>
              <a:defRPr/>
            </a:pPr>
            <a:r>
              <a:rPr lang="en-US" sz="2800" b="1" dirty="0">
                <a:solidFill>
                  <a:srgbClr val="003399"/>
                </a:solidFill>
                <a:latin typeface="Arial" pitchFamily="34" charset="0"/>
                <a:cs typeface="Arial" pitchFamily="34" charset="0"/>
              </a:rPr>
              <a:t>Pauli’s Exclusions Principle</a:t>
            </a:r>
            <a:r>
              <a:rPr 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Arial" pitchFamily="34" charset="0"/>
              </a:rPr>
              <a:t>: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no two electrons can have the same set of 4 quantum numbers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093607" y="3186314"/>
            <a:ext cx="2904867" cy="632534"/>
            <a:chOff x="4814887" y="3270238"/>
            <a:chExt cx="2904867" cy="632534"/>
          </a:xfrm>
        </p:grpSpPr>
        <p:sp>
          <p:nvSpPr>
            <p:cNvPr id="13" name="Rectangle 6">
              <a:extLst>
                <a:ext uri="{FF2B5EF4-FFF2-40B4-BE49-F238E27FC236}">
                  <a16:creationId xmlns:a16="http://schemas.microsoft.com/office/drawing/2014/main" id="{B96540A3-2B0E-B0FB-39C4-72D396EEAE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4887" y="3270238"/>
              <a:ext cx="677662" cy="63253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dirty="0">
                  <a:solidFill>
                    <a:srgbClr val="FF0000"/>
                  </a:solidFill>
                  <a:latin typeface="VNI-Times" pitchFamily="2" charset="0"/>
                  <a:sym typeface="Symbol" panose="05050102010706020507" pitchFamily="18" charset="2"/>
                </a:rPr>
                <a:t></a:t>
              </a:r>
              <a:r>
                <a:rPr lang="en-US" altLang="en-US" sz="2400" dirty="0">
                  <a:latin typeface="VNI-Times" pitchFamily="2" charset="0"/>
                  <a:sym typeface="Symbol" panose="05050102010706020507" pitchFamily="18" charset="2"/>
                </a:rPr>
                <a:t> </a:t>
              </a:r>
              <a:r>
                <a:rPr lang="en-US" altLang="en-US" sz="2400" dirty="0">
                  <a:solidFill>
                    <a:srgbClr val="0070C0"/>
                  </a:solidFill>
                  <a:latin typeface="VNI-Times" pitchFamily="2" charset="0"/>
                  <a:sym typeface="Symbol" panose="05050102010706020507" pitchFamily="18" charset="2"/>
                </a:rPr>
                <a:t></a:t>
              </a:r>
              <a:endParaRPr lang="en-US" altLang="en-US" sz="2400" dirty="0">
                <a:solidFill>
                  <a:srgbClr val="0070C0"/>
                </a:solidFill>
                <a:latin typeface="VNI-Times" pitchFamily="2" charset="0"/>
                <a:sym typeface="Wingdings" panose="05000000000000000000" pitchFamily="2" charset="2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82F92B-959F-73D0-9431-943C59E8EDE7}"/>
                </a:ext>
              </a:extLst>
            </p:cNvPr>
            <p:cNvSpPr txBox="1"/>
            <p:nvPr/>
          </p:nvSpPr>
          <p:spPr>
            <a:xfrm>
              <a:off x="5654765" y="3376188"/>
              <a:ext cx="20649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Paired Electron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608935" y="3176052"/>
            <a:ext cx="3268477" cy="632534"/>
            <a:chOff x="8678911" y="3259976"/>
            <a:chExt cx="3268477" cy="632534"/>
          </a:xfrm>
        </p:grpSpPr>
        <p:sp>
          <p:nvSpPr>
            <p:cNvPr id="15" name="Rectangle 6">
              <a:extLst>
                <a:ext uri="{FF2B5EF4-FFF2-40B4-BE49-F238E27FC236}">
                  <a16:creationId xmlns:a16="http://schemas.microsoft.com/office/drawing/2014/main" id="{00B66953-7C77-9A3E-1EE2-B4166AA2C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78911" y="3259976"/>
              <a:ext cx="677662" cy="63253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dirty="0">
                  <a:solidFill>
                    <a:srgbClr val="FF0000"/>
                  </a:solidFill>
                  <a:latin typeface="VNI-Times" pitchFamily="2" charset="0"/>
                  <a:sym typeface="Symbol" panose="05050102010706020507" pitchFamily="18" charset="2"/>
                </a:rPr>
                <a:t></a:t>
              </a:r>
              <a:endParaRPr lang="en-US" altLang="en-US" sz="2400" dirty="0">
                <a:solidFill>
                  <a:srgbClr val="0070C0"/>
                </a:solidFill>
                <a:latin typeface="VNI-Times" pitchFamily="2" charset="0"/>
                <a:sym typeface="Wingdings" panose="05000000000000000000" pitchFamily="2" charset="2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0A24DE3-71C7-A1D6-0A15-EEC027731C4C}"/>
                </a:ext>
              </a:extLst>
            </p:cNvPr>
            <p:cNvSpPr txBox="1"/>
            <p:nvPr/>
          </p:nvSpPr>
          <p:spPr>
            <a:xfrm>
              <a:off x="9468824" y="3396589"/>
              <a:ext cx="24785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Un-paired Electron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39005" y="2729215"/>
            <a:ext cx="5303520" cy="1603013"/>
            <a:chOff x="868680" y="4648200"/>
            <a:chExt cx="5303520" cy="1603013"/>
          </a:xfrm>
        </p:grpSpPr>
        <p:sp>
          <p:nvSpPr>
            <p:cNvPr id="20" name="Rectangle 6">
              <a:extLst>
                <a:ext uri="{FF2B5EF4-FFF2-40B4-BE49-F238E27FC236}">
                  <a16:creationId xmlns:a16="http://schemas.microsoft.com/office/drawing/2014/main" id="{7BF36BF7-E19C-4B87-A0B8-BCC815C75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8388" y="4710148"/>
              <a:ext cx="990600" cy="914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VNI-Times" pitchFamily="2" charset="0"/>
                  <a:sym typeface="Symbol" panose="05050102010706020507" pitchFamily="18" charset="2"/>
                </a:rPr>
                <a:t> </a:t>
              </a:r>
              <a:endParaRPr lang="en-US" altLang="en-US" sz="2400">
                <a:latin typeface="VNI-Times" pitchFamily="2" charset="0"/>
                <a:sym typeface="Wingdings" panose="05000000000000000000" pitchFamily="2" charset="2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C5FD046-3EA4-4D9A-8404-8FCCBABADF4A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2971800" y="4648200"/>
              <a:ext cx="2819400" cy="624082"/>
            </a:xfrm>
            <a:prstGeom prst="rect">
              <a:avLst/>
            </a:prstGeom>
            <a:blipFill rotWithShape="1">
              <a:blip r:embed="rId3"/>
              <a:stretch>
                <a:fillRect l="-3463" b="-7843"/>
              </a:stretch>
            </a:blipFill>
            <a:ln w="15875">
              <a:noFill/>
            </a:ln>
          </p:spPr>
          <p:txBody>
            <a:bodyPr/>
            <a:lstStyle/>
            <a:p>
              <a:pPr>
                <a:defRPr/>
              </a:pPr>
              <a:r>
                <a:rPr lang="en-US">
                  <a:noFill/>
                </a:rPr>
                <a:t> 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F725ADE-0D66-4FC9-8233-AE18EDCAF343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2987040" y="5257800"/>
              <a:ext cx="3185160" cy="993413"/>
            </a:xfrm>
            <a:prstGeom prst="rect">
              <a:avLst/>
            </a:prstGeom>
            <a:blipFill rotWithShape="1">
              <a:blip r:embed="rId4"/>
              <a:stretch>
                <a:fillRect l="-2868"/>
              </a:stretch>
            </a:blipFill>
            <a:ln w="15875">
              <a:noFill/>
            </a:ln>
          </p:spPr>
          <p:txBody>
            <a:bodyPr/>
            <a:lstStyle/>
            <a:p>
              <a:pPr>
                <a:defRPr/>
              </a:pPr>
              <a:r>
                <a:rPr lang="en-US">
                  <a:noFill/>
                </a:rPr>
                <a:t> 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88E74C-B6AC-4CDF-8C46-C2700A5F02B1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868680" y="5715000"/>
              <a:ext cx="2438400" cy="507960"/>
            </a:xfrm>
            <a:prstGeom prst="rect">
              <a:avLst/>
            </a:prstGeom>
            <a:blipFill rotWithShape="1">
              <a:blip r:embed="rId5"/>
              <a:stretch>
                <a:fillRect b="-1205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en-US">
                  <a:noFill/>
                </a:rPr>
                <a:t> 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9328" y="1917511"/>
            <a:ext cx="11701644" cy="685800"/>
            <a:chOff x="19328" y="1917511"/>
            <a:chExt cx="11701644" cy="685800"/>
          </a:xfrm>
        </p:grpSpPr>
        <p:grpSp>
          <p:nvGrpSpPr>
            <p:cNvPr id="7" name="Group 10">
              <a:extLst>
                <a:ext uri="{FF2B5EF4-FFF2-40B4-BE49-F238E27FC236}">
                  <a16:creationId xmlns:a16="http://schemas.microsoft.com/office/drawing/2014/main" id="{DA80FA3E-4D45-3EE2-10A7-B7F35C4679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8130" y="1917511"/>
              <a:ext cx="1082842" cy="685800"/>
              <a:chOff x="7543800" y="5410200"/>
              <a:chExt cx="533400" cy="685800"/>
            </a:xfrm>
          </p:grpSpPr>
          <p:sp>
            <p:nvSpPr>
              <p:cNvPr id="8" name="Rectangle 73">
                <a:extLst>
                  <a:ext uri="{FF2B5EF4-FFF2-40B4-BE49-F238E27FC236}">
                    <a16:creationId xmlns:a16="http://schemas.microsoft.com/office/drawing/2014/main" id="{56092EA4-4C86-4C4D-B32F-2FB0ADF3A6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3800" y="5410200"/>
                <a:ext cx="533400" cy="6858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 b="1"/>
              </a:p>
            </p:txBody>
          </p:sp>
          <p:sp>
            <p:nvSpPr>
              <p:cNvPr id="9" name="Line 74">
                <a:extLst>
                  <a:ext uri="{FF2B5EF4-FFF2-40B4-BE49-F238E27FC236}">
                    <a16:creationId xmlns:a16="http://schemas.microsoft.com/office/drawing/2014/main" id="{20AADB56-7672-F8D7-2835-97358381EA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77628" y="5517356"/>
                <a:ext cx="0" cy="5143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x-none" b="1"/>
              </a:p>
            </p:txBody>
          </p:sp>
          <p:sp>
            <p:nvSpPr>
              <p:cNvPr id="10" name="Line 75">
                <a:extLst>
                  <a:ext uri="{FF2B5EF4-FFF2-40B4-BE49-F238E27FC236}">
                    <a16:creationId xmlns:a16="http://schemas.microsoft.com/office/drawing/2014/main" id="{76B3BA8F-38E1-E6EE-3EF1-A5AD5A5F47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696200" y="5474494"/>
                <a:ext cx="0" cy="5143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x-none" b="1"/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19328" y="2051406"/>
              <a:ext cx="10510172" cy="528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14400" lvl="1" indent="-457200" algn="just">
                <a:lnSpc>
                  <a:spcPts val="3400"/>
                </a:lnSpc>
                <a:spcBef>
                  <a:spcPct val="20000"/>
                </a:spcBef>
                <a:spcAft>
                  <a:spcPts val="1000"/>
                </a:spcAft>
                <a:buClr>
                  <a:srgbClr val="360036"/>
                </a:buClr>
                <a:buSzPct val="85000"/>
                <a:buFont typeface="Wingdings" pitchFamily="2" charset="2"/>
                <a:buChar char="Ø"/>
                <a:defRPr/>
              </a:pPr>
              <a:r>
                <a:rPr lang="en-US" sz="2400" dirty="0">
                  <a:latin typeface="Arial" pitchFamily="34" charset="0"/>
                  <a:cs typeface="Arial" pitchFamily="34" charset="0"/>
                </a:rPr>
                <a:t>Therefore, </a:t>
              </a:r>
              <a:r>
                <a:rPr lang="en-US" sz="2400" dirty="0">
                  <a:solidFill>
                    <a:srgbClr val="003399"/>
                  </a:solidFill>
                  <a:latin typeface="Arial" pitchFamily="34" charset="0"/>
                  <a:cs typeface="Arial" pitchFamily="34" charset="0"/>
                </a:rPr>
                <a:t>two electrons in the same orbital must have opposite spins</a:t>
              </a:r>
              <a:endParaRPr 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577405" y="4301974"/>
            <a:ext cx="6546637" cy="2324042"/>
            <a:chOff x="5299071" y="3874321"/>
            <a:chExt cx="6546637" cy="232404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D07635A-0768-416E-9C7A-B5FD75A28A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27226" y="5356848"/>
              <a:ext cx="990600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3s</a:t>
              </a:r>
              <a:r>
                <a:rPr lang="en-US" altLang="en-US" sz="24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Rectangle 6">
              <a:extLst>
                <a:ext uri="{FF2B5EF4-FFF2-40B4-BE49-F238E27FC236}">
                  <a16:creationId xmlns:a16="http://schemas.microsoft.com/office/drawing/2014/main" id="{B96540A3-2B0E-B0FB-39C4-72D396EEAE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83615" y="4331368"/>
              <a:ext cx="1056690" cy="87323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dirty="0">
                  <a:solidFill>
                    <a:srgbClr val="CC00CC"/>
                  </a:solidFill>
                  <a:latin typeface="VNI-Times" pitchFamily="2" charset="0"/>
                  <a:sym typeface="Symbol" panose="05050102010706020507" pitchFamily="18" charset="2"/>
                </a:rPr>
                <a:t></a:t>
              </a:r>
              <a:r>
                <a:rPr lang="en-US" altLang="en-US" sz="2400" dirty="0">
                  <a:latin typeface="VNI-Times" pitchFamily="2" charset="0"/>
                  <a:sym typeface="Symbol" panose="05050102010706020507" pitchFamily="18" charset="2"/>
                </a:rPr>
                <a:t> </a:t>
              </a:r>
              <a:r>
                <a:rPr lang="en-US" altLang="en-US" sz="2400" dirty="0">
                  <a:solidFill>
                    <a:srgbClr val="00B050"/>
                  </a:solidFill>
                  <a:latin typeface="VNI-Times" pitchFamily="2" charset="0"/>
                  <a:sym typeface="Symbol" panose="05050102010706020507" pitchFamily="18" charset="2"/>
                </a:rPr>
                <a:t></a:t>
              </a:r>
              <a:endParaRPr lang="en-US" altLang="en-US" sz="2400" dirty="0">
                <a:solidFill>
                  <a:srgbClr val="00B050"/>
                </a:solidFill>
                <a:latin typeface="VNI-Times" pitchFamily="2" charset="0"/>
                <a:sym typeface="Wingdings" panose="05000000000000000000" pitchFamily="2" charset="2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25EE7CF-187C-B429-6D00-C85AF187228D}"/>
                </a:ext>
              </a:extLst>
            </p:cNvPr>
            <p:cNvSpPr/>
            <p:nvPr/>
          </p:nvSpPr>
          <p:spPr>
            <a:xfrm>
              <a:off x="5299071" y="3890039"/>
              <a:ext cx="1739277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spcAft>
                  <a:spcPts val="1800"/>
                </a:spcAft>
                <a:defRPr/>
              </a:pPr>
              <a:r>
                <a:rPr lang="en-US" sz="2800" b="1" i="1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Example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411365" y="3890039"/>
              <a:ext cx="1473480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dirty="0">
                  <a:solidFill>
                    <a:srgbClr val="CC00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 = 3</a:t>
              </a:r>
            </a:p>
            <a:p>
              <a:pPr>
                <a:lnSpc>
                  <a:spcPct val="150000"/>
                </a:lnSpc>
              </a:pPr>
              <a:r>
                <a:rPr lang="en-US" altLang="en-US" sz="2400" b="1" dirty="0">
                  <a:solidFill>
                    <a:srgbClr val="CC00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ℓ </a:t>
              </a:r>
              <a:r>
                <a:rPr lang="en-US" sz="2400" dirty="0">
                  <a:solidFill>
                    <a:srgbClr val="CC00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= 0</a:t>
              </a:r>
              <a:endParaRPr lang="en-US" sz="2400" baseline="-25000" dirty="0">
                <a:solidFill>
                  <a:srgbClr val="CC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2400" dirty="0">
                  <a:solidFill>
                    <a:srgbClr val="CC00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lang="en-US" altLang="en-US" sz="2400" b="1" baseline="-25000" dirty="0">
                  <a:solidFill>
                    <a:srgbClr val="CC00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ℓ</a:t>
              </a:r>
              <a:r>
                <a:rPr lang="en-US" sz="2400" dirty="0">
                  <a:solidFill>
                    <a:srgbClr val="CC00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= 0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 err="1">
                  <a:solidFill>
                    <a:srgbClr val="CC00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lang="en-US" sz="2400" baseline="-25000" dirty="0" err="1">
                  <a:solidFill>
                    <a:srgbClr val="CC00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sz="2400" dirty="0">
                  <a:solidFill>
                    <a:srgbClr val="CC00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= +1/2 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442760" y="3874321"/>
              <a:ext cx="1402948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 = 3</a:t>
              </a:r>
            </a:p>
            <a:p>
              <a:pPr>
                <a:lnSpc>
                  <a:spcPct val="150000"/>
                </a:lnSpc>
              </a:pPr>
              <a:r>
                <a:rPr lang="en-US" altLang="en-US" sz="2400" b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ℓ </a:t>
              </a:r>
              <a:r>
                <a:rPr lang="en-US" sz="24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= 0</a:t>
              </a:r>
              <a:endParaRPr lang="en-US" sz="24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24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lang="en-US" altLang="en-US" sz="2400" b="1" baseline="-250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ℓ</a:t>
              </a:r>
              <a:r>
                <a:rPr lang="en-US" sz="24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= 0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 err="1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lang="en-US" sz="2400" baseline="-25000" dirty="0" err="1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sz="24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= -1/2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89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5259" y="6459785"/>
            <a:ext cx="501962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49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9328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Hund’s Rule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87CE5F-8EDF-12DF-E7A6-95AB0964C9D5}"/>
              </a:ext>
            </a:extLst>
          </p:cNvPr>
          <p:cNvSpPr/>
          <p:nvPr/>
        </p:nvSpPr>
        <p:spPr>
          <a:xfrm>
            <a:off x="456192" y="971526"/>
            <a:ext cx="1120906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11150" algn="just"/>
            <a:r>
              <a:rPr lang="en-US" sz="3200" b="1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Hund’s</a:t>
            </a:r>
            <a:r>
              <a:rPr lang="en-US" sz="32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Rule</a:t>
            </a:r>
            <a:r>
              <a:rPr 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Arial" pitchFamily="34" charset="0"/>
              </a:rPr>
              <a:t>: </a:t>
            </a:r>
            <a:r>
              <a:rPr lang="en-US" sz="3200" dirty="0">
                <a:solidFill>
                  <a:srgbClr val="FF0000"/>
                </a:solidFill>
              </a:rPr>
              <a:t>electrons in the same subshell </a:t>
            </a:r>
            <a:r>
              <a:rPr lang="en-US" sz="3200" dirty="0"/>
              <a:t>must be </a:t>
            </a:r>
            <a:r>
              <a:rPr lang="en-US" sz="3200" dirty="0">
                <a:solidFill>
                  <a:srgbClr val="FF0000"/>
                </a:solidFill>
              </a:rPr>
              <a:t>distributed</a:t>
            </a:r>
            <a:r>
              <a:rPr lang="en-US" sz="3200" dirty="0"/>
              <a:t> </a:t>
            </a:r>
            <a:r>
              <a:rPr lang="en-US" sz="3200" b="1" u="sng" dirty="0"/>
              <a:t>so that</a:t>
            </a:r>
            <a:r>
              <a:rPr lang="en-US" sz="3200" b="1" dirty="0"/>
              <a:t> </a:t>
            </a:r>
            <a:r>
              <a:rPr lang="en-US" sz="3200" dirty="0"/>
              <a:t>the absolute value of </a:t>
            </a:r>
            <a:r>
              <a:rPr lang="en-US" sz="3200" dirty="0">
                <a:solidFill>
                  <a:srgbClr val="FF0000"/>
                </a:solidFill>
              </a:rPr>
              <a:t>the total spin </a:t>
            </a:r>
            <a:r>
              <a:rPr lang="en-US" sz="3200" dirty="0"/>
              <a:t>or </a:t>
            </a:r>
            <a:r>
              <a:rPr lang="en-US" sz="3200" dirty="0">
                <a:solidFill>
                  <a:srgbClr val="FF0000"/>
                </a:solidFill>
              </a:rPr>
              <a:t>unpair electrons is maximized</a:t>
            </a:r>
            <a:endParaRPr lang="x-none" sz="3200" dirty="0">
              <a:solidFill>
                <a:srgbClr val="FF0000"/>
              </a:solidFill>
            </a:endParaRPr>
          </a:p>
        </p:txBody>
      </p:sp>
      <p:sp>
        <p:nvSpPr>
          <p:cNvPr id="20" name="Curved Right Arrow 19">
            <a:extLst>
              <a:ext uri="{FF2B5EF4-FFF2-40B4-BE49-F238E27FC236}">
                <a16:creationId xmlns:a16="http://schemas.microsoft.com/office/drawing/2014/main" id="{5D6B874A-AECA-A1E1-2A76-8EEC59A04A98}"/>
              </a:ext>
            </a:extLst>
          </p:cNvPr>
          <p:cNvSpPr/>
          <p:nvPr/>
        </p:nvSpPr>
        <p:spPr>
          <a:xfrm>
            <a:off x="950494" y="2541186"/>
            <a:ext cx="360947" cy="57751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8B5927-5172-082B-5353-D324EA916BCF}"/>
              </a:ext>
            </a:extLst>
          </p:cNvPr>
          <p:cNvSpPr/>
          <p:nvPr/>
        </p:nvSpPr>
        <p:spPr>
          <a:xfrm>
            <a:off x="1407694" y="2734548"/>
            <a:ext cx="9986211" cy="47974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11113" lvl="1" algn="just">
              <a:lnSpc>
                <a:spcPts val="3300"/>
              </a:lnSpc>
              <a:spcBef>
                <a:spcPct val="20000"/>
              </a:spcBef>
              <a:spcAft>
                <a:spcPts val="700"/>
              </a:spcAft>
              <a:buClr>
                <a:srgbClr val="360036"/>
              </a:buClr>
              <a:buSzPct val="85000"/>
              <a:defRPr/>
            </a:pPr>
            <a:r>
              <a:rPr lang="en-US" sz="2400" dirty="0">
                <a:latin typeface="Arial" charset="0"/>
                <a:cs typeface="Arial" charset="0"/>
              </a:rPr>
              <a:t>Electrons fill each orbital singly before any orbital gets a second electron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670B07-0F7E-C980-95DF-0D77B8A8CF19}"/>
                  </a:ext>
                </a:extLst>
              </p:cNvPr>
              <p:cNvSpPr txBox="1"/>
              <p:nvPr/>
            </p:nvSpPr>
            <p:spPr>
              <a:xfrm>
                <a:off x="1566716" y="4734047"/>
                <a:ext cx="1220257" cy="6946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vi-VN" sz="4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vi-VN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4400" i="1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sPre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670B07-0F7E-C980-95DF-0D77B8A8C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716" y="4734047"/>
                <a:ext cx="1220257" cy="694677"/>
              </a:xfrm>
              <a:prstGeom prst="rect">
                <a:avLst/>
              </a:prstGeom>
              <a:blipFill>
                <a:blip r:embed="rId3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4CFBA425-DDC5-E71D-5036-DF1864A79FAE}"/>
              </a:ext>
            </a:extLst>
          </p:cNvPr>
          <p:cNvSpPr txBox="1"/>
          <p:nvPr/>
        </p:nvSpPr>
        <p:spPr>
          <a:xfrm>
            <a:off x="2589039" y="4891206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→ Z = 6 → 1s</a:t>
            </a:r>
            <a:r>
              <a:rPr lang="en-US" sz="2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2s</a:t>
            </a:r>
            <a:r>
              <a:rPr lang="en-US" sz="2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2p</a:t>
            </a:r>
            <a:r>
              <a:rPr lang="en-US" sz="2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 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1F61319-8D96-2F64-C950-8DD6BC9B4477}"/>
              </a:ext>
            </a:extLst>
          </p:cNvPr>
          <p:cNvGrpSpPr/>
          <p:nvPr/>
        </p:nvGrpSpPr>
        <p:grpSpPr>
          <a:xfrm>
            <a:off x="5554383" y="4506660"/>
            <a:ext cx="470000" cy="784656"/>
            <a:chOff x="5277656" y="3483240"/>
            <a:chExt cx="470000" cy="784656"/>
          </a:xfrm>
        </p:grpSpPr>
        <p:sp>
          <p:nvSpPr>
            <p:cNvPr id="26" name="Flowchart: Process 12">
              <a:extLst>
                <a:ext uri="{FF2B5EF4-FFF2-40B4-BE49-F238E27FC236}">
                  <a16:creationId xmlns:a16="http://schemas.microsoft.com/office/drawing/2014/main" id="{4BDB31D8-0814-F924-A55B-A9D033889668}"/>
                </a:ext>
              </a:extLst>
            </p:cNvPr>
            <p:cNvSpPr/>
            <p:nvPr/>
          </p:nvSpPr>
          <p:spPr>
            <a:xfrm>
              <a:off x="5305623" y="3859695"/>
              <a:ext cx="414066" cy="408201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↑</a:t>
              </a:r>
              <a:r>
                <a:rPr lang="en-US" dirty="0">
                  <a:solidFill>
                    <a:srgbClr val="CC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↓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A3AB641-8C0B-2BB2-2D3C-FCEB8F911508}"/>
                </a:ext>
              </a:extLst>
            </p:cNvPr>
            <p:cNvSpPr txBox="1"/>
            <p:nvPr/>
          </p:nvSpPr>
          <p:spPr>
            <a:xfrm>
              <a:off x="5277656" y="3483240"/>
              <a:ext cx="470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1s</a:t>
              </a:r>
              <a:r>
                <a:rPr lang="en-US" b="1" baseline="30000" dirty="0"/>
                <a:t>2</a:t>
              </a:r>
              <a:endParaRPr lang="en-US" b="1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4675EEF-466A-E159-8E64-93097A45F5F4}"/>
              </a:ext>
            </a:extLst>
          </p:cNvPr>
          <p:cNvGrpSpPr/>
          <p:nvPr/>
        </p:nvGrpSpPr>
        <p:grpSpPr>
          <a:xfrm>
            <a:off x="6634621" y="4506660"/>
            <a:ext cx="471604" cy="784656"/>
            <a:chOff x="6357894" y="3483240"/>
            <a:chExt cx="471604" cy="784656"/>
          </a:xfrm>
        </p:grpSpPr>
        <p:sp>
          <p:nvSpPr>
            <p:cNvPr id="29" name="Flowchart: Process 17">
              <a:extLst>
                <a:ext uri="{FF2B5EF4-FFF2-40B4-BE49-F238E27FC236}">
                  <a16:creationId xmlns:a16="http://schemas.microsoft.com/office/drawing/2014/main" id="{7155E73E-7349-8646-3BB5-85AA1759C379}"/>
                </a:ext>
              </a:extLst>
            </p:cNvPr>
            <p:cNvSpPr/>
            <p:nvPr/>
          </p:nvSpPr>
          <p:spPr>
            <a:xfrm>
              <a:off x="6385861" y="3859695"/>
              <a:ext cx="414066" cy="408201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↑</a:t>
              </a:r>
              <a:r>
                <a:rPr lang="en-US" dirty="0">
                  <a:solidFill>
                    <a:srgbClr val="CC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↓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9F159B4-9B4A-14A2-B5BE-6F9829262417}"/>
                </a:ext>
              </a:extLst>
            </p:cNvPr>
            <p:cNvSpPr txBox="1"/>
            <p:nvPr/>
          </p:nvSpPr>
          <p:spPr>
            <a:xfrm>
              <a:off x="6357894" y="3483240"/>
              <a:ext cx="471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2s</a:t>
              </a:r>
              <a:r>
                <a:rPr lang="en-US" b="1" baseline="30000" dirty="0"/>
                <a:t>2</a:t>
              </a:r>
              <a:endParaRPr lang="en-US" b="1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DD57F9A-E484-A613-5AC0-43EDAB4D7916}"/>
              </a:ext>
            </a:extLst>
          </p:cNvPr>
          <p:cNvGrpSpPr/>
          <p:nvPr/>
        </p:nvGrpSpPr>
        <p:grpSpPr>
          <a:xfrm>
            <a:off x="9435893" y="4439344"/>
            <a:ext cx="548640" cy="1270705"/>
            <a:chOff x="9159166" y="3415924"/>
            <a:chExt cx="548640" cy="1270705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8D7F2DB-FF09-41DC-2A1A-F223F3F53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59166" y="4137989"/>
              <a:ext cx="548640" cy="54864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4C547C7-E396-355A-183D-774EBF853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59166" y="3415924"/>
              <a:ext cx="467650" cy="54864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1E47239-A0D6-991D-9818-77117041AD67}"/>
              </a:ext>
            </a:extLst>
          </p:cNvPr>
          <p:cNvGrpSpPr/>
          <p:nvPr/>
        </p:nvGrpSpPr>
        <p:grpSpPr>
          <a:xfrm>
            <a:off x="7740001" y="4070012"/>
            <a:ext cx="1254708" cy="1958322"/>
            <a:chOff x="7463274" y="3046592"/>
            <a:chExt cx="1254708" cy="195832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880E81D-40F4-408B-CC0C-31A7CFC13F60}"/>
                </a:ext>
              </a:extLst>
            </p:cNvPr>
            <p:cNvGrpSpPr/>
            <p:nvPr/>
          </p:nvGrpSpPr>
          <p:grpSpPr>
            <a:xfrm>
              <a:off x="7463274" y="3046592"/>
              <a:ext cx="1242198" cy="1629505"/>
              <a:chOff x="7463274" y="3046592"/>
              <a:chExt cx="1242198" cy="1629505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B42FBA43-19E0-D0BF-401F-0351E953F248}"/>
                  </a:ext>
                </a:extLst>
              </p:cNvPr>
              <p:cNvGrpSpPr/>
              <p:nvPr/>
            </p:nvGrpSpPr>
            <p:grpSpPr>
              <a:xfrm>
                <a:off x="7463274" y="3442280"/>
                <a:ext cx="1242198" cy="408201"/>
                <a:chOff x="6877348" y="3859695"/>
                <a:chExt cx="1242198" cy="408201"/>
              </a:xfrm>
            </p:grpSpPr>
            <p:sp>
              <p:nvSpPr>
                <p:cNvPr id="50" name="Flowchart: Process 20">
                  <a:extLst>
                    <a:ext uri="{FF2B5EF4-FFF2-40B4-BE49-F238E27FC236}">
                      <a16:creationId xmlns:a16="http://schemas.microsoft.com/office/drawing/2014/main" id="{CBEEC3C8-2060-3D6A-02D9-1622D2EF1FE0}"/>
                    </a:ext>
                  </a:extLst>
                </p:cNvPr>
                <p:cNvSpPr/>
                <p:nvPr/>
              </p:nvSpPr>
              <p:spPr>
                <a:xfrm>
                  <a:off x="6877348" y="3859695"/>
                  <a:ext cx="414066" cy="408201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70C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↑</a:t>
                  </a:r>
                  <a:r>
                    <a:rPr lang="en-US" dirty="0">
                      <a:solidFill>
                        <a:srgbClr val="CC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↓</a:t>
                  </a:r>
                </a:p>
              </p:txBody>
            </p:sp>
            <p:sp>
              <p:nvSpPr>
                <p:cNvPr id="51" name="Flowchart: Process 21">
                  <a:extLst>
                    <a:ext uri="{FF2B5EF4-FFF2-40B4-BE49-F238E27FC236}">
                      <a16:creationId xmlns:a16="http://schemas.microsoft.com/office/drawing/2014/main" id="{20F63D34-966E-E786-EFBA-D72E1CC2D547}"/>
                    </a:ext>
                  </a:extLst>
                </p:cNvPr>
                <p:cNvSpPr/>
                <p:nvPr/>
              </p:nvSpPr>
              <p:spPr>
                <a:xfrm>
                  <a:off x="7291414" y="3859695"/>
                  <a:ext cx="414066" cy="408201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CC00C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2" name="Flowchart: Process 22">
                  <a:extLst>
                    <a:ext uri="{FF2B5EF4-FFF2-40B4-BE49-F238E27FC236}">
                      <a16:creationId xmlns:a16="http://schemas.microsoft.com/office/drawing/2014/main" id="{93779458-4C72-67F0-F8E8-EA3691FB513D}"/>
                    </a:ext>
                  </a:extLst>
                </p:cNvPr>
                <p:cNvSpPr/>
                <p:nvPr/>
              </p:nvSpPr>
              <p:spPr>
                <a:xfrm>
                  <a:off x="7705480" y="3859695"/>
                  <a:ext cx="414066" cy="408201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CC00C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9792EDB-1E96-02EB-2B20-338C81B2186D}"/>
                  </a:ext>
                </a:extLst>
              </p:cNvPr>
              <p:cNvSpPr txBox="1"/>
              <p:nvPr/>
            </p:nvSpPr>
            <p:spPr>
              <a:xfrm>
                <a:off x="7843490" y="3046592"/>
                <a:ext cx="5036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2p</a:t>
                </a:r>
                <a:r>
                  <a:rPr lang="en-US" b="1" baseline="30000" dirty="0"/>
                  <a:t>2</a:t>
                </a:r>
                <a:endParaRPr lang="en-US" b="1" dirty="0"/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764F192E-6AD4-511A-25A5-BD58162C703C}"/>
                  </a:ext>
                </a:extLst>
              </p:cNvPr>
              <p:cNvGrpSpPr/>
              <p:nvPr/>
            </p:nvGrpSpPr>
            <p:grpSpPr>
              <a:xfrm>
                <a:off x="7463274" y="4267896"/>
                <a:ext cx="1242198" cy="408201"/>
                <a:chOff x="6877348" y="3859695"/>
                <a:chExt cx="1242198" cy="408201"/>
              </a:xfrm>
            </p:grpSpPr>
            <p:sp>
              <p:nvSpPr>
                <p:cNvPr id="47" name="Flowchart: Process 26">
                  <a:extLst>
                    <a:ext uri="{FF2B5EF4-FFF2-40B4-BE49-F238E27FC236}">
                      <a16:creationId xmlns:a16="http://schemas.microsoft.com/office/drawing/2014/main" id="{A31731B6-CD20-C7E8-D794-CD1F80EBBA0E}"/>
                    </a:ext>
                  </a:extLst>
                </p:cNvPr>
                <p:cNvSpPr/>
                <p:nvPr/>
              </p:nvSpPr>
              <p:spPr>
                <a:xfrm>
                  <a:off x="6877348" y="3859695"/>
                  <a:ext cx="414066" cy="408201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70C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↑</a:t>
                  </a:r>
                  <a:endParaRPr lang="en-US" dirty="0">
                    <a:solidFill>
                      <a:srgbClr val="CC00C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" name="Flowchart: Process 27">
                  <a:extLst>
                    <a:ext uri="{FF2B5EF4-FFF2-40B4-BE49-F238E27FC236}">
                      <a16:creationId xmlns:a16="http://schemas.microsoft.com/office/drawing/2014/main" id="{5665073C-E36E-69CD-82CB-A2BD0D719324}"/>
                    </a:ext>
                  </a:extLst>
                </p:cNvPr>
                <p:cNvSpPr/>
                <p:nvPr/>
              </p:nvSpPr>
              <p:spPr>
                <a:xfrm>
                  <a:off x="7291414" y="3859695"/>
                  <a:ext cx="414066" cy="408201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70C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↑</a:t>
                  </a:r>
                  <a:endParaRPr lang="en-US" dirty="0">
                    <a:solidFill>
                      <a:srgbClr val="CC00C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9" name="Flowchart: Process 28">
                  <a:extLst>
                    <a:ext uri="{FF2B5EF4-FFF2-40B4-BE49-F238E27FC236}">
                      <a16:creationId xmlns:a16="http://schemas.microsoft.com/office/drawing/2014/main" id="{CE5B7914-11C7-7CC9-B60C-519BD2DFEEFE}"/>
                    </a:ext>
                  </a:extLst>
                </p:cNvPr>
                <p:cNvSpPr/>
                <p:nvPr/>
              </p:nvSpPr>
              <p:spPr>
                <a:xfrm>
                  <a:off x="7705480" y="3859695"/>
                  <a:ext cx="414066" cy="408201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CC00C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A34331D-C31A-32D1-C2D1-E57AC118F106}"/>
                </a:ext>
              </a:extLst>
            </p:cNvPr>
            <p:cNvGrpSpPr/>
            <p:nvPr/>
          </p:nvGrpSpPr>
          <p:grpSpPr>
            <a:xfrm>
              <a:off x="7472662" y="3806021"/>
              <a:ext cx="1245320" cy="378210"/>
              <a:chOff x="7471607" y="3798551"/>
              <a:chExt cx="1245320" cy="378210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CD6288E-00DA-797D-CB1A-1D27740653F8}"/>
                  </a:ext>
                </a:extLst>
              </p:cNvPr>
              <p:cNvSpPr txBox="1"/>
              <p:nvPr/>
            </p:nvSpPr>
            <p:spPr>
              <a:xfrm>
                <a:off x="7471607" y="3798551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-1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F05D225-4FD1-3DF7-7D73-D0CA5D59CA19}"/>
                  </a:ext>
                </a:extLst>
              </p:cNvPr>
              <p:cNvSpPr txBox="1"/>
              <p:nvPr/>
            </p:nvSpPr>
            <p:spPr>
              <a:xfrm>
                <a:off x="7925247" y="380742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E99BF48-EE47-9825-09FE-1E0A21326E78}"/>
                  </a:ext>
                </a:extLst>
              </p:cNvPr>
              <p:cNvSpPr txBox="1"/>
              <p:nvPr/>
            </p:nvSpPr>
            <p:spPr>
              <a:xfrm>
                <a:off x="8299825" y="3798551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+1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43D5097-A8E5-2229-1F4E-1D06242FB345}"/>
                </a:ext>
              </a:extLst>
            </p:cNvPr>
            <p:cNvGrpSpPr/>
            <p:nvPr/>
          </p:nvGrpSpPr>
          <p:grpSpPr>
            <a:xfrm>
              <a:off x="7464637" y="4626704"/>
              <a:ext cx="1245320" cy="378210"/>
              <a:chOff x="7471607" y="3798551"/>
              <a:chExt cx="1245320" cy="378210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1E18E4-9A3D-C366-CC27-CE3616926530}"/>
                  </a:ext>
                </a:extLst>
              </p:cNvPr>
              <p:cNvSpPr txBox="1"/>
              <p:nvPr/>
            </p:nvSpPr>
            <p:spPr>
              <a:xfrm>
                <a:off x="7471607" y="3798551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-1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98F21E3-223A-8733-FDBB-8F0079E28E74}"/>
                  </a:ext>
                </a:extLst>
              </p:cNvPr>
              <p:cNvSpPr txBox="1"/>
              <p:nvPr/>
            </p:nvSpPr>
            <p:spPr>
              <a:xfrm>
                <a:off x="7925247" y="380742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86D16DE-DBDB-3F24-3A66-A45F1D676D38}"/>
                  </a:ext>
                </a:extLst>
              </p:cNvPr>
              <p:cNvSpPr txBox="1"/>
              <p:nvPr/>
            </p:nvSpPr>
            <p:spPr>
              <a:xfrm>
                <a:off x="8299825" y="3798551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+1</a:t>
                </a:r>
              </a:p>
            </p:txBody>
          </p:sp>
        </p:grp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F879B06-EC5B-D119-FA4A-F1C79B96F946}"/>
              </a:ext>
            </a:extLst>
          </p:cNvPr>
          <p:cNvSpPr/>
          <p:nvPr/>
        </p:nvSpPr>
        <p:spPr>
          <a:xfrm>
            <a:off x="239537" y="3960364"/>
            <a:ext cx="1782860" cy="6587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alt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en-US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EAD91B1-F839-85C7-9772-AEB2EA6F0606}"/>
              </a:ext>
            </a:extLst>
          </p:cNvPr>
          <p:cNvSpPr txBox="1"/>
          <p:nvPr/>
        </p:nvSpPr>
        <p:spPr>
          <a:xfrm>
            <a:off x="1875121" y="3342894"/>
            <a:ext cx="8768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000" i="1" dirty="0">
                <a:latin typeface="Arial" panose="020B0604020202020204" pitchFamily="34" charset="0"/>
                <a:cs typeface="Arial" panose="020B0604020202020204" pitchFamily="34" charset="0"/>
              </a:rPr>
              <a:t>[Trong phân lớp, điền spin dương (↑) đủ các obitals sau đó điền spin âm (↓)]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0A24B87-246F-F59D-679B-9080D36B1188}"/>
              </a:ext>
            </a:extLst>
          </p:cNvPr>
          <p:cNvSpPr/>
          <p:nvPr/>
        </p:nvSpPr>
        <p:spPr>
          <a:xfrm>
            <a:off x="1301599" y="5873866"/>
            <a:ext cx="4149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algn="just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Nitrogen (N) has Z = 7  ➡</a:t>
            </a:r>
          </a:p>
        </p:txBody>
      </p:sp>
      <p:grpSp>
        <p:nvGrpSpPr>
          <p:cNvPr id="55" name="Group 28">
            <a:extLst>
              <a:ext uri="{FF2B5EF4-FFF2-40B4-BE49-F238E27FC236}">
                <a16:creationId xmlns:a16="http://schemas.microsoft.com/office/drawing/2014/main" id="{C5FE6619-0528-738C-241F-A549265C899A}"/>
              </a:ext>
            </a:extLst>
          </p:cNvPr>
          <p:cNvGrpSpPr>
            <a:grpSpLocks/>
          </p:cNvGrpSpPr>
          <p:nvPr/>
        </p:nvGrpSpPr>
        <p:grpSpPr bwMode="auto">
          <a:xfrm>
            <a:off x="5419243" y="5982318"/>
            <a:ext cx="1981200" cy="914400"/>
            <a:chOff x="1728" y="2352"/>
            <a:chExt cx="912" cy="471"/>
          </a:xfrm>
        </p:grpSpPr>
        <p:grpSp>
          <p:nvGrpSpPr>
            <p:cNvPr id="56" name="Group 8">
              <a:extLst>
                <a:ext uri="{FF2B5EF4-FFF2-40B4-BE49-F238E27FC236}">
                  <a16:creationId xmlns:a16="http://schemas.microsoft.com/office/drawing/2014/main" id="{69DFAA1B-F7E1-32F3-A236-AB3708277D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6" y="2352"/>
              <a:ext cx="144" cy="192"/>
              <a:chOff x="4992" y="2928"/>
              <a:chExt cx="144" cy="192"/>
            </a:xfrm>
          </p:grpSpPr>
          <p:sp>
            <p:nvSpPr>
              <p:cNvPr id="73" name="Rectangle 9">
                <a:extLst>
                  <a:ext uri="{FF2B5EF4-FFF2-40B4-BE49-F238E27FC236}">
                    <a16:creationId xmlns:a16="http://schemas.microsoft.com/office/drawing/2014/main" id="{7FD775D7-8AAC-4AE9-7BD3-D5A562CD3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2" y="2928"/>
                <a:ext cx="144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4" name="Line 10">
                <a:extLst>
                  <a:ext uri="{FF2B5EF4-FFF2-40B4-BE49-F238E27FC236}">
                    <a16:creationId xmlns:a16="http://schemas.microsoft.com/office/drawing/2014/main" id="{45105E6C-E1A7-E681-9728-D4A6A145CE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40" y="2958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x-none"/>
              </a:p>
            </p:txBody>
          </p:sp>
          <p:sp>
            <p:nvSpPr>
              <p:cNvPr id="75" name="Line 11">
                <a:extLst>
                  <a:ext uri="{FF2B5EF4-FFF2-40B4-BE49-F238E27FC236}">
                    <a16:creationId xmlns:a16="http://schemas.microsoft.com/office/drawing/2014/main" id="{0B388C53-F99A-D9EC-1669-99EFB611F9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088" y="2946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x-none"/>
              </a:p>
            </p:txBody>
          </p:sp>
        </p:grpSp>
        <p:grpSp>
          <p:nvGrpSpPr>
            <p:cNvPr id="57" name="Group 12">
              <a:extLst>
                <a:ext uri="{FF2B5EF4-FFF2-40B4-BE49-F238E27FC236}">
                  <a16:creationId xmlns:a16="http://schemas.microsoft.com/office/drawing/2014/main" id="{D1F76E7C-28B7-3811-CBAC-5F729D646E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8" y="2352"/>
              <a:ext cx="144" cy="192"/>
              <a:chOff x="4992" y="2928"/>
              <a:chExt cx="144" cy="192"/>
            </a:xfrm>
          </p:grpSpPr>
          <p:sp>
            <p:nvSpPr>
              <p:cNvPr id="70" name="Rectangle 13">
                <a:extLst>
                  <a:ext uri="{FF2B5EF4-FFF2-40B4-BE49-F238E27FC236}">
                    <a16:creationId xmlns:a16="http://schemas.microsoft.com/office/drawing/2014/main" id="{1D15A0DF-7724-D3A8-4075-5329D7C589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2" y="2928"/>
                <a:ext cx="144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1" name="Line 14">
                <a:extLst>
                  <a:ext uri="{FF2B5EF4-FFF2-40B4-BE49-F238E27FC236}">
                    <a16:creationId xmlns:a16="http://schemas.microsoft.com/office/drawing/2014/main" id="{E4292CB3-E097-11FC-A61D-5243B62132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40" y="2958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x-none"/>
              </a:p>
            </p:txBody>
          </p:sp>
          <p:sp>
            <p:nvSpPr>
              <p:cNvPr id="72" name="Line 15">
                <a:extLst>
                  <a:ext uri="{FF2B5EF4-FFF2-40B4-BE49-F238E27FC236}">
                    <a16:creationId xmlns:a16="http://schemas.microsoft.com/office/drawing/2014/main" id="{98481FC4-FEFF-1207-0B59-110DD5A7CF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088" y="2946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x-none"/>
              </a:p>
            </p:txBody>
          </p:sp>
        </p:grpSp>
        <p:grpSp>
          <p:nvGrpSpPr>
            <p:cNvPr id="58" name="Group 16">
              <a:extLst>
                <a:ext uri="{FF2B5EF4-FFF2-40B4-BE49-F238E27FC236}">
                  <a16:creationId xmlns:a16="http://schemas.microsoft.com/office/drawing/2014/main" id="{BD3E36C6-6932-CAA4-5C27-EC8CC8436A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8" y="2352"/>
              <a:ext cx="144" cy="192"/>
              <a:chOff x="4800" y="3168"/>
              <a:chExt cx="144" cy="192"/>
            </a:xfrm>
          </p:grpSpPr>
          <p:sp>
            <p:nvSpPr>
              <p:cNvPr id="68" name="Rectangle 17">
                <a:extLst>
                  <a:ext uri="{FF2B5EF4-FFF2-40B4-BE49-F238E27FC236}">
                    <a16:creationId xmlns:a16="http://schemas.microsoft.com/office/drawing/2014/main" id="{B9A66118-F2D5-E2DF-A7BC-55FC8C05ED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0" y="3168"/>
                <a:ext cx="144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9" name="Line 18">
                <a:extLst>
                  <a:ext uri="{FF2B5EF4-FFF2-40B4-BE49-F238E27FC236}">
                    <a16:creationId xmlns:a16="http://schemas.microsoft.com/office/drawing/2014/main" id="{CC73C4EF-7B7A-A642-30C0-DA32738570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72" y="3186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x-none"/>
              </a:p>
            </p:txBody>
          </p:sp>
        </p:grpSp>
        <p:grpSp>
          <p:nvGrpSpPr>
            <p:cNvPr id="59" name="Group 19">
              <a:extLst>
                <a:ext uri="{FF2B5EF4-FFF2-40B4-BE49-F238E27FC236}">
                  <a16:creationId xmlns:a16="http://schemas.microsoft.com/office/drawing/2014/main" id="{96125693-A670-8B96-CEC9-F535B08AD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2" y="2352"/>
              <a:ext cx="144" cy="192"/>
              <a:chOff x="4800" y="3168"/>
              <a:chExt cx="144" cy="192"/>
            </a:xfrm>
          </p:grpSpPr>
          <p:sp>
            <p:nvSpPr>
              <p:cNvPr id="66" name="Rectangle 20">
                <a:extLst>
                  <a:ext uri="{FF2B5EF4-FFF2-40B4-BE49-F238E27FC236}">
                    <a16:creationId xmlns:a16="http://schemas.microsoft.com/office/drawing/2014/main" id="{A5E363F3-CE37-7D9F-EB13-A438A0A290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0" y="3168"/>
                <a:ext cx="144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67" name="Line 21">
                <a:extLst>
                  <a:ext uri="{FF2B5EF4-FFF2-40B4-BE49-F238E27FC236}">
                    <a16:creationId xmlns:a16="http://schemas.microsoft.com/office/drawing/2014/main" id="{066287E5-7D69-CB27-B8F2-163E4265DD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72" y="3186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x-none"/>
              </a:p>
            </p:txBody>
          </p:sp>
        </p:grpSp>
        <p:grpSp>
          <p:nvGrpSpPr>
            <p:cNvPr id="60" name="Group 22">
              <a:extLst>
                <a:ext uri="{FF2B5EF4-FFF2-40B4-BE49-F238E27FC236}">
                  <a16:creationId xmlns:a16="http://schemas.microsoft.com/office/drawing/2014/main" id="{BEFC3B77-DD54-9A01-3776-0B5EAF3107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6" y="2352"/>
              <a:ext cx="144" cy="192"/>
              <a:chOff x="4800" y="3168"/>
              <a:chExt cx="144" cy="192"/>
            </a:xfrm>
          </p:grpSpPr>
          <p:sp>
            <p:nvSpPr>
              <p:cNvPr id="64" name="Rectangle 23">
                <a:extLst>
                  <a:ext uri="{FF2B5EF4-FFF2-40B4-BE49-F238E27FC236}">
                    <a16:creationId xmlns:a16="http://schemas.microsoft.com/office/drawing/2014/main" id="{6E61AA9E-ED00-0EB0-C1FB-00B04DB343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0" y="3168"/>
                <a:ext cx="144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5" name="Line 24">
                <a:extLst>
                  <a:ext uri="{FF2B5EF4-FFF2-40B4-BE49-F238E27FC236}">
                    <a16:creationId xmlns:a16="http://schemas.microsoft.com/office/drawing/2014/main" id="{2E1EEB18-C68C-6356-9012-729195AA24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72" y="3186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x-none"/>
              </a:p>
            </p:txBody>
          </p:sp>
        </p:grpSp>
        <p:sp>
          <p:nvSpPr>
            <p:cNvPr id="61" name="Rectangle 25">
              <a:extLst>
                <a:ext uri="{FF2B5EF4-FFF2-40B4-BE49-F238E27FC236}">
                  <a16:creationId xmlns:a16="http://schemas.microsoft.com/office/drawing/2014/main" id="{11EED624-CE97-7AF0-AAC8-626546EFF3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2592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/>
                <a:t>1s</a:t>
              </a:r>
            </a:p>
          </p:txBody>
        </p:sp>
        <p:sp>
          <p:nvSpPr>
            <p:cNvPr id="62" name="Rectangle 26">
              <a:extLst>
                <a:ext uri="{FF2B5EF4-FFF2-40B4-BE49-F238E27FC236}">
                  <a16:creationId xmlns:a16="http://schemas.microsoft.com/office/drawing/2014/main" id="{EE715AA5-4D79-A3C1-C724-D0E7F3B7C4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592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/>
                <a:t>2s</a:t>
              </a:r>
            </a:p>
          </p:txBody>
        </p:sp>
        <p:sp>
          <p:nvSpPr>
            <p:cNvPr id="63" name="Rectangle 27">
              <a:extLst>
                <a:ext uri="{FF2B5EF4-FFF2-40B4-BE49-F238E27FC236}">
                  <a16:creationId xmlns:a16="http://schemas.microsoft.com/office/drawing/2014/main" id="{D9A7E70C-7C6E-A28F-AC64-679989A16B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592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/>
                <a:t>2p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771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0" grpId="0" animBg="1"/>
      <p:bldP spid="17" grpId="0" animBg="1"/>
      <p:bldP spid="22" grpId="0"/>
      <p:bldP spid="23" grpId="0"/>
      <p:bldP spid="18" grpId="0"/>
      <p:bldP spid="53" grpId="0"/>
      <p:bldP spid="5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6513" y="6459785"/>
            <a:ext cx="360707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9328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Thompson’s Atomic Theory</a:t>
            </a:r>
            <a:r>
              <a:rPr lang="en-US" altLang="zh-TW" sz="4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77978" y="3274801"/>
            <a:ext cx="7395119" cy="2843541"/>
            <a:chOff x="524689" y="4167724"/>
            <a:chExt cx="6442066" cy="2843541"/>
          </a:xfrm>
        </p:grpSpPr>
        <p:sp>
          <p:nvSpPr>
            <p:cNvPr id="7" name="Rectangle 6"/>
            <p:cNvSpPr/>
            <p:nvPr/>
          </p:nvSpPr>
          <p:spPr>
            <a:xfrm>
              <a:off x="524689" y="4167724"/>
              <a:ext cx="341590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en-US" altLang="zh-TW" sz="2400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Permanent Marker"/>
                </a:rPr>
                <a:t>“Plum pudding” model</a:t>
              </a:r>
              <a:r>
                <a:rPr lang="en-US" altLang="zh-TW" sz="2400" b="1" dirty="0">
                  <a:latin typeface="Arial" panose="020B0604020202020204" pitchFamily="34" charset="0"/>
                  <a:cs typeface="Arial" panose="020B0604020202020204" pitchFamily="34" charset="0"/>
                  <a:sym typeface="Permanent Marker"/>
                </a:rPr>
                <a:t>: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63790" y="4764496"/>
              <a:ext cx="6102965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spcAft>
                  <a:spcPts val="2400"/>
                </a:spcAft>
                <a:buAutoNum type="arabicPeriod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All atoms are </a:t>
              </a:r>
              <a:r>
                <a:rPr lang="en-US" sz="24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electrically neutral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. Total positive charge (+) = Total negative charge (-).</a:t>
              </a:r>
            </a:p>
            <a:p>
              <a:pPr marL="342900" indent="-342900" algn="just">
                <a:spcAft>
                  <a:spcPts val="1200"/>
                </a:spcAft>
                <a:buAutoNum type="arabicPeriod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The charge (+) is evenly distributed throughout the volume of the atom, and </a:t>
              </a:r>
              <a:r>
                <a:rPr lang="en-US" sz="24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electrons move around those (+) charges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872890" y="796252"/>
            <a:ext cx="5294330" cy="964615"/>
            <a:chOff x="4533251" y="775287"/>
            <a:chExt cx="7506443" cy="964615"/>
          </a:xfrm>
        </p:grpSpPr>
        <p:grpSp>
          <p:nvGrpSpPr>
            <p:cNvPr id="10" name="Group 9"/>
            <p:cNvGrpSpPr/>
            <p:nvPr/>
          </p:nvGrpSpPr>
          <p:grpSpPr>
            <a:xfrm>
              <a:off x="4533251" y="775288"/>
              <a:ext cx="7506443" cy="964614"/>
              <a:chOff x="4533251" y="864068"/>
              <a:chExt cx="7506443" cy="964614"/>
            </a:xfrm>
          </p:grpSpPr>
          <p:graphicFrame>
            <p:nvGraphicFramePr>
              <p:cNvPr id="12" name="Diagram 11"/>
              <p:cNvGraphicFramePr/>
              <p:nvPr>
                <p:extLst>
                  <p:ext uri="{D42A27DB-BD31-4B8C-83A1-F6EECF244321}">
                    <p14:modId xmlns:p14="http://schemas.microsoft.com/office/powerpoint/2010/main" val="425089070"/>
                  </p:ext>
                </p:extLst>
              </p:nvPr>
            </p:nvGraphicFramePr>
            <p:xfrm>
              <a:off x="4533251" y="1124997"/>
              <a:ext cx="7506443" cy="70368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44547" y="864068"/>
                <a:ext cx="523259" cy="365760"/>
              </a:xfrm>
              <a:prstGeom prst="rect">
                <a:avLst/>
              </a:prstGeom>
            </p:spPr>
          </p:pic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59966" y="775287"/>
              <a:ext cx="523259" cy="365760"/>
            </a:xfrm>
            <a:prstGeom prst="rect">
              <a:avLst/>
            </a:prstGeom>
          </p:spPr>
        </p:pic>
      </p:grpSp>
      <p:sp>
        <p:nvSpPr>
          <p:cNvPr id="16" name="矩形 4">
            <a:extLst>
              <a:ext uri="{FF2B5EF4-FFF2-40B4-BE49-F238E27FC236}">
                <a16:creationId xmlns:a16="http://schemas.microsoft.com/office/drawing/2014/main" id="{57DC7550-22B2-3499-0629-10E2A124900C}"/>
              </a:ext>
            </a:extLst>
          </p:cNvPr>
          <p:cNvSpPr/>
          <p:nvPr/>
        </p:nvSpPr>
        <p:spPr>
          <a:xfrm>
            <a:off x="300308" y="993195"/>
            <a:ext cx="501880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q"/>
            </a:pPr>
            <a:r>
              <a:rPr lang="en-US" altLang="zh-TW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 </a:t>
            </a:r>
            <a:r>
              <a:rPr lang="en-US" altLang="zh-TW" sz="26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Thompson’s Atomic Theory 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021CA118-E00E-1FBF-DCDC-09690F461A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308" y="1748706"/>
            <a:ext cx="751859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indent="465138"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 dirty="0">
                <a:latin typeface="Arial" panose="020B0604020202020204" pitchFamily="34" charset="0"/>
              </a:rPr>
              <a:t>Thomson believed that the electrons were like plums embedded in a positively charged “pudding,”</a:t>
            </a:r>
          </a:p>
        </p:txBody>
      </p:sp>
      <p:pic>
        <p:nvPicPr>
          <p:cNvPr id="18" name="Picture 5" descr="jjthomson">
            <a:extLst>
              <a:ext uri="{FF2B5EF4-FFF2-40B4-BE49-F238E27FC236}">
                <a16:creationId xmlns:a16="http://schemas.microsoft.com/office/drawing/2014/main" id="{513F7BEE-04CA-7B80-F244-BAEAC7B58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965" y="1828097"/>
            <a:ext cx="1682496" cy="1674483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965" y="4043001"/>
            <a:ext cx="3588784" cy="22386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0FF3B5E-6936-6493-8C15-3EA94EEFD2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31304" y="1810564"/>
            <a:ext cx="1769565" cy="169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1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5259" y="6459785"/>
            <a:ext cx="501962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50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9328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Hund’s Rule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262DBAB-7B15-9BA1-0394-A758C450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7" t="71111" r="36665" b="17778"/>
          <a:stretch>
            <a:fillRect/>
          </a:stretch>
        </p:blipFill>
        <p:spPr bwMode="auto">
          <a:xfrm>
            <a:off x="6308360" y="2271644"/>
            <a:ext cx="3840000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48C8D0-8794-5118-6364-CED89C49B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34" t="27779" r="37500" b="61111"/>
          <a:stretch>
            <a:fillRect/>
          </a:stretch>
        </p:blipFill>
        <p:spPr bwMode="auto">
          <a:xfrm>
            <a:off x="1497568" y="2271644"/>
            <a:ext cx="3687804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84DBED1F-D169-2E73-C51F-784C19B46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34" t="45557" r="37500" b="42223"/>
          <a:stretch>
            <a:fillRect/>
          </a:stretch>
        </p:blipFill>
        <p:spPr bwMode="auto">
          <a:xfrm>
            <a:off x="1569797" y="4294795"/>
            <a:ext cx="3291431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5F28C2D7-228C-4088-216D-361CA3B546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558" y="1123205"/>
            <a:ext cx="10852484" cy="9541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0" lvl="1">
              <a:spcBef>
                <a:spcPts val="600"/>
              </a:spcBef>
              <a:spcAft>
                <a:spcPts val="1200"/>
              </a:spcAft>
              <a:defRPr/>
            </a:pPr>
            <a:r>
              <a:rPr lang="en-US" sz="2800" b="1" i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en-US" sz="28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  <a:r>
              <a:rPr lang="en-US" sz="28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Orbital diagram for the ground state of the Oxygen atom (Z=8 )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4404" y="4489674"/>
            <a:ext cx="3447912" cy="10502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374167" y="4294795"/>
            <a:ext cx="3774193" cy="144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54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5259" y="6459785"/>
            <a:ext cx="501962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51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9328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8DD1CACF-4A35-4B2C-FF5F-AA81DFB10994}"/>
              </a:ext>
            </a:extLst>
          </p:cNvPr>
          <p:cNvSpPr txBox="1">
            <a:spLocks/>
          </p:cNvSpPr>
          <p:nvPr/>
        </p:nvSpPr>
        <p:spPr>
          <a:xfrm>
            <a:off x="38656" y="50481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Determination of Electron Configuration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2581A8-D0D4-CFC0-C526-F1B0C96CA021}"/>
              </a:ext>
            </a:extLst>
          </p:cNvPr>
          <p:cNvSpPr txBox="1"/>
          <p:nvPr/>
        </p:nvSpPr>
        <p:spPr>
          <a:xfrm>
            <a:off x="634346" y="886365"/>
            <a:ext cx="10666703" cy="19936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1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 Electron Distribution based on Energy (Aufbau Principle);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b="1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2</a:t>
            </a:r>
            <a:r>
              <a:rPr lang="en-US" sz="2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b="1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⇢ Write Electron Configuration with ascending n↑;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4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3</a:t>
            </a:r>
            <a:r>
              <a:rPr lang="en-US" sz="2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b="1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Fill electrons in AOs based on the rules of electron arrangement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5A7B14-C393-680B-1DD2-700CA4670FD4}"/>
              </a:ext>
            </a:extLst>
          </p:cNvPr>
          <p:cNvSpPr txBox="1"/>
          <p:nvPr/>
        </p:nvSpPr>
        <p:spPr>
          <a:xfrm>
            <a:off x="2176527" y="3818003"/>
            <a:ext cx="4091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→ Z = 7 → E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1s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2s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2p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3 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E6F7733-6EB0-C580-8DFA-5901089DA8ED}"/>
              </a:ext>
            </a:extLst>
          </p:cNvPr>
          <p:cNvGrpSpPr/>
          <p:nvPr/>
        </p:nvGrpSpPr>
        <p:grpSpPr>
          <a:xfrm>
            <a:off x="502436" y="3689705"/>
            <a:ext cx="1602648" cy="682431"/>
            <a:chOff x="653620" y="3241621"/>
            <a:chExt cx="1602648" cy="6824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4980D02-CAC5-4859-0527-A71C5339C0B4}"/>
                    </a:ext>
                  </a:extLst>
                </p:cNvPr>
                <p:cNvSpPr txBox="1"/>
                <p:nvPr/>
              </p:nvSpPr>
              <p:spPr>
                <a:xfrm>
                  <a:off x="1036011" y="3241621"/>
                  <a:ext cx="1220257" cy="6824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sz="440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US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  <m:sup>
                            <m:r>
                              <a:rPr lang="en-US" sz="4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14</m:t>
                            </m:r>
                          </m:sup>
                          <m:e>
                            <m:r>
                              <a:rPr lang="en-US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sPre>
                      </m:oMath>
                    </m:oMathPara>
                  </a14:m>
                  <a:endParaRPr lang="en-US" sz="4400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011" y="3241621"/>
                  <a:ext cx="1220257" cy="68243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6212662-A0F8-CA7D-BA78-1232FD2A0C84}"/>
                </a:ext>
              </a:extLst>
            </p:cNvPr>
            <p:cNvSpPr txBox="1"/>
            <p:nvPr/>
          </p:nvSpPr>
          <p:spPr>
            <a:xfrm>
              <a:off x="653620" y="3434808"/>
              <a:ext cx="3978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1.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3C8E0C4-A246-5C9E-481D-298E0325DBB5}"/>
              </a:ext>
            </a:extLst>
          </p:cNvPr>
          <p:cNvGrpSpPr/>
          <p:nvPr/>
        </p:nvGrpSpPr>
        <p:grpSpPr>
          <a:xfrm>
            <a:off x="6259151" y="3376917"/>
            <a:ext cx="2576733" cy="1143865"/>
            <a:chOff x="6053129" y="3380867"/>
            <a:chExt cx="2576733" cy="114386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FFDDAD3-B8FE-D9BB-BABD-BF67AD367DE7}"/>
                </a:ext>
              </a:extLst>
            </p:cNvPr>
            <p:cNvGrpSpPr/>
            <p:nvPr/>
          </p:nvGrpSpPr>
          <p:grpSpPr>
            <a:xfrm>
              <a:off x="6053129" y="3541077"/>
              <a:ext cx="470000" cy="784656"/>
              <a:chOff x="5277656" y="3483240"/>
              <a:chExt cx="470000" cy="784656"/>
            </a:xfrm>
          </p:grpSpPr>
          <p:sp>
            <p:nvSpPr>
              <p:cNvPr id="11" name="Flowchart: Process 41">
                <a:extLst>
                  <a:ext uri="{FF2B5EF4-FFF2-40B4-BE49-F238E27FC236}">
                    <a16:creationId xmlns:a16="http://schemas.microsoft.com/office/drawing/2014/main" id="{FAD176B3-69B2-F8AB-91A1-E162891D700B}"/>
                  </a:ext>
                </a:extLst>
              </p:cNvPr>
              <p:cNvSpPr/>
              <p:nvPr/>
            </p:nvSpPr>
            <p:spPr>
              <a:xfrm>
                <a:off x="5305623" y="3859695"/>
                <a:ext cx="414066" cy="408201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↑</a:t>
                </a:r>
                <a:r>
                  <a:rPr lang="en-US" dirty="0">
                    <a:solidFill>
                      <a:srgbClr val="CC00C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↓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5FA60F-2BC7-94BC-A57C-55CD9A667C71}"/>
                  </a:ext>
                </a:extLst>
              </p:cNvPr>
              <p:cNvSpPr txBox="1"/>
              <p:nvPr/>
            </p:nvSpPr>
            <p:spPr>
              <a:xfrm>
                <a:off x="5277656" y="3483240"/>
                <a:ext cx="4700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1s</a:t>
                </a:r>
                <a:r>
                  <a:rPr lang="en-US" b="1" baseline="30000" dirty="0"/>
                  <a:t>2</a:t>
                </a:r>
                <a:endParaRPr lang="en-US" b="1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A59871C-7185-AE91-3BCD-B2A3F2860AD9}"/>
                </a:ext>
              </a:extLst>
            </p:cNvPr>
            <p:cNvGrpSpPr/>
            <p:nvPr/>
          </p:nvGrpSpPr>
          <p:grpSpPr>
            <a:xfrm>
              <a:off x="6778918" y="3476268"/>
              <a:ext cx="471604" cy="784656"/>
              <a:chOff x="6357894" y="3483240"/>
              <a:chExt cx="471604" cy="784656"/>
            </a:xfrm>
          </p:grpSpPr>
          <p:sp>
            <p:nvSpPr>
              <p:cNvPr id="15" name="Flowchart: Process 44">
                <a:extLst>
                  <a:ext uri="{FF2B5EF4-FFF2-40B4-BE49-F238E27FC236}">
                    <a16:creationId xmlns:a16="http://schemas.microsoft.com/office/drawing/2014/main" id="{6635561A-6FEC-578A-D22C-1B7B7FEBD4B8}"/>
                  </a:ext>
                </a:extLst>
              </p:cNvPr>
              <p:cNvSpPr/>
              <p:nvPr/>
            </p:nvSpPr>
            <p:spPr>
              <a:xfrm>
                <a:off x="6385861" y="3859695"/>
                <a:ext cx="414066" cy="408201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↑</a:t>
                </a:r>
                <a:r>
                  <a:rPr lang="en-US" dirty="0">
                    <a:solidFill>
                      <a:srgbClr val="CC00C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↓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D217DE-A852-27BB-5047-D1A82F3B9367}"/>
                  </a:ext>
                </a:extLst>
              </p:cNvPr>
              <p:cNvSpPr txBox="1"/>
              <p:nvPr/>
            </p:nvSpPr>
            <p:spPr>
              <a:xfrm>
                <a:off x="6357894" y="3483240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2s</a:t>
                </a:r>
                <a:r>
                  <a:rPr lang="en-US" b="1" baseline="30000" dirty="0"/>
                  <a:t>2</a:t>
                </a:r>
                <a:endParaRPr lang="en-US" b="1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5C5C7D4-F9D3-3FCF-C536-F520445E4477}"/>
                </a:ext>
              </a:extLst>
            </p:cNvPr>
            <p:cNvGrpSpPr/>
            <p:nvPr/>
          </p:nvGrpSpPr>
          <p:grpSpPr>
            <a:xfrm>
              <a:off x="7383179" y="3380867"/>
              <a:ext cx="1246683" cy="1143865"/>
              <a:chOff x="7688642" y="2928349"/>
              <a:chExt cx="1246683" cy="1143865"/>
            </a:xfrm>
          </p:grpSpPr>
          <p:sp>
            <p:nvSpPr>
              <p:cNvPr id="22" name="Flowchart: Process 47">
                <a:extLst>
                  <a:ext uri="{FF2B5EF4-FFF2-40B4-BE49-F238E27FC236}">
                    <a16:creationId xmlns:a16="http://schemas.microsoft.com/office/drawing/2014/main" id="{7DF5E005-DDE7-41BC-429E-467DD820B5FB}"/>
                  </a:ext>
                </a:extLst>
              </p:cNvPr>
              <p:cNvSpPr/>
              <p:nvPr/>
            </p:nvSpPr>
            <p:spPr>
              <a:xfrm>
                <a:off x="7688642" y="3335196"/>
                <a:ext cx="414066" cy="408201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↑</a:t>
                </a:r>
                <a:endParaRPr lang="en-US" dirty="0">
                  <a:solidFill>
                    <a:srgbClr val="CC00CC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Flowchart: Process 48">
                <a:extLst>
                  <a:ext uri="{FF2B5EF4-FFF2-40B4-BE49-F238E27FC236}">
                    <a16:creationId xmlns:a16="http://schemas.microsoft.com/office/drawing/2014/main" id="{9B7C1D89-F70D-C8FC-FCF9-6D82C3C3C862}"/>
                  </a:ext>
                </a:extLst>
              </p:cNvPr>
              <p:cNvSpPr/>
              <p:nvPr/>
            </p:nvSpPr>
            <p:spPr>
              <a:xfrm>
                <a:off x="8102708" y="3335196"/>
                <a:ext cx="414066" cy="408201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↑</a:t>
                </a:r>
                <a:endParaRPr lang="en-US" dirty="0">
                  <a:solidFill>
                    <a:srgbClr val="CC00CC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Flowchart: Process 49">
                <a:extLst>
                  <a:ext uri="{FF2B5EF4-FFF2-40B4-BE49-F238E27FC236}">
                    <a16:creationId xmlns:a16="http://schemas.microsoft.com/office/drawing/2014/main" id="{04D4036B-64EB-BBDB-79EA-C9FE63E44D50}"/>
                  </a:ext>
                </a:extLst>
              </p:cNvPr>
              <p:cNvSpPr/>
              <p:nvPr/>
            </p:nvSpPr>
            <p:spPr>
              <a:xfrm>
                <a:off x="8516774" y="3335196"/>
                <a:ext cx="414066" cy="408201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↑</a:t>
                </a:r>
                <a:endParaRPr lang="en-US" dirty="0">
                  <a:solidFill>
                    <a:srgbClr val="CC00CC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F4F541A-B8A2-4FBF-DCA6-F19C33AE8463}"/>
                  </a:ext>
                </a:extLst>
              </p:cNvPr>
              <p:cNvSpPr txBox="1"/>
              <p:nvPr/>
            </p:nvSpPr>
            <p:spPr>
              <a:xfrm>
                <a:off x="7690005" y="3694004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-1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01B0530-CA1A-6162-86B9-3114B6182E81}"/>
                  </a:ext>
                </a:extLst>
              </p:cNvPr>
              <p:cNvSpPr txBox="1"/>
              <p:nvPr/>
            </p:nvSpPr>
            <p:spPr>
              <a:xfrm>
                <a:off x="8143645" y="370288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24D6C6B-7D1B-A2EA-21DF-CB45F71D753F}"/>
                  </a:ext>
                </a:extLst>
              </p:cNvPr>
              <p:cNvSpPr txBox="1"/>
              <p:nvPr/>
            </p:nvSpPr>
            <p:spPr>
              <a:xfrm>
                <a:off x="8518223" y="3694004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+1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29528B-ACD1-9F3F-0EF2-FE829DAD931F}"/>
                  </a:ext>
                </a:extLst>
              </p:cNvPr>
              <p:cNvSpPr txBox="1"/>
              <p:nvPr/>
            </p:nvSpPr>
            <p:spPr>
              <a:xfrm>
                <a:off x="8102708" y="2928349"/>
                <a:ext cx="5036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2p</a:t>
                </a:r>
                <a:r>
                  <a:rPr lang="en-US" b="1" baseline="30000" dirty="0"/>
                  <a:t>3</a:t>
                </a:r>
                <a:endParaRPr lang="en-US" b="1" dirty="0"/>
              </a:p>
            </p:txBody>
          </p:sp>
        </p:grp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98AD1DB-E1C1-A772-A81D-04DE16CCAC6C}"/>
              </a:ext>
            </a:extLst>
          </p:cNvPr>
          <p:cNvSpPr/>
          <p:nvPr/>
        </p:nvSpPr>
        <p:spPr>
          <a:xfrm>
            <a:off x="143664" y="2911961"/>
            <a:ext cx="1553630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alt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F6C868-D140-561F-B1E2-C41F6CC9EC2E}"/>
              </a:ext>
            </a:extLst>
          </p:cNvPr>
          <p:cNvSpPr txBox="1"/>
          <p:nvPr/>
        </p:nvSpPr>
        <p:spPr>
          <a:xfrm>
            <a:off x="2140735" y="4920704"/>
            <a:ext cx="9524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→ Z = 22 → E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1s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2s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2p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3s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3p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4s</a:t>
            </a:r>
            <a:r>
              <a:rPr lang="en-US" sz="2400" baseline="30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  <a:r>
              <a:rPr lang="en-US" sz="24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24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F6072E3-09E8-0DE0-A867-6F5F2FF1EC8F}"/>
              </a:ext>
            </a:extLst>
          </p:cNvPr>
          <p:cNvGrpSpPr/>
          <p:nvPr/>
        </p:nvGrpSpPr>
        <p:grpSpPr>
          <a:xfrm>
            <a:off x="538088" y="4831361"/>
            <a:ext cx="1602648" cy="690830"/>
            <a:chOff x="91695" y="4251767"/>
            <a:chExt cx="1602648" cy="6908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94F3123-3955-208D-1A67-920647F6F0D3}"/>
                    </a:ext>
                  </a:extLst>
                </p:cNvPr>
                <p:cNvSpPr txBox="1"/>
                <p:nvPr/>
              </p:nvSpPr>
              <p:spPr>
                <a:xfrm>
                  <a:off x="474086" y="4251767"/>
                  <a:ext cx="1220257" cy="69083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sz="440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US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  <m:sup>
                            <m:r>
                              <a:rPr lang="en-US" sz="4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48</m:t>
                            </m:r>
                          </m:sup>
                          <m:e>
                            <m:r>
                              <a:rPr lang="en-US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𝑇𝑖</m:t>
                            </m:r>
                          </m:e>
                        </m:sPre>
                      </m:oMath>
                    </m:oMathPara>
                  </a14:m>
                  <a:endParaRPr lang="en-US" sz="4400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086" y="4251767"/>
                  <a:ext cx="1220257" cy="69083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03288B6-BC41-961B-91F0-AEB3BBF7FF28}"/>
                </a:ext>
              </a:extLst>
            </p:cNvPr>
            <p:cNvSpPr txBox="1"/>
            <p:nvPr/>
          </p:nvSpPr>
          <p:spPr>
            <a:xfrm>
              <a:off x="91695" y="4444954"/>
              <a:ext cx="3978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2.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70D7C71-FDF3-EFC4-AE6D-4846F41A122C}"/>
              </a:ext>
            </a:extLst>
          </p:cNvPr>
          <p:cNvGrpSpPr/>
          <p:nvPr/>
        </p:nvGrpSpPr>
        <p:grpSpPr>
          <a:xfrm>
            <a:off x="2891586" y="5975835"/>
            <a:ext cx="4588546" cy="779638"/>
            <a:chOff x="7126826" y="5031999"/>
            <a:chExt cx="2558388" cy="77963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44A6704-07FE-AA74-4CD6-FFB46877FF28}"/>
                </a:ext>
              </a:extLst>
            </p:cNvPr>
            <p:cNvGrpSpPr/>
            <p:nvPr/>
          </p:nvGrpSpPr>
          <p:grpSpPr>
            <a:xfrm>
              <a:off x="7126826" y="5042982"/>
              <a:ext cx="414066" cy="768655"/>
              <a:chOff x="3379616" y="3722482"/>
              <a:chExt cx="414066" cy="768655"/>
            </a:xfrm>
          </p:grpSpPr>
          <p:sp>
            <p:nvSpPr>
              <p:cNvPr id="55" name="Flowchart: Process 83">
                <a:extLst>
                  <a:ext uri="{FF2B5EF4-FFF2-40B4-BE49-F238E27FC236}">
                    <a16:creationId xmlns:a16="http://schemas.microsoft.com/office/drawing/2014/main" id="{DB9A2B09-8996-1ED5-4155-47CD3AEDDFD9}"/>
                  </a:ext>
                </a:extLst>
              </p:cNvPr>
              <p:cNvSpPr/>
              <p:nvPr/>
            </p:nvSpPr>
            <p:spPr>
              <a:xfrm>
                <a:off x="3379616" y="4082936"/>
                <a:ext cx="414066" cy="408201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↑</a:t>
                </a:r>
                <a:r>
                  <a:rPr lang="en-US" dirty="0">
                    <a:solidFill>
                      <a:srgbClr val="CC00C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↓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ACB6F7F-CB81-C579-7396-5D09533C2D87}"/>
                  </a:ext>
                </a:extLst>
              </p:cNvPr>
              <p:cNvSpPr txBox="1"/>
              <p:nvPr/>
            </p:nvSpPr>
            <p:spPr>
              <a:xfrm>
                <a:off x="3467718" y="3722482"/>
                <a:ext cx="26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/>
                  <a:t>4s</a:t>
                </a:r>
                <a:r>
                  <a:rPr lang="en-US" b="1" baseline="30000" dirty="0"/>
                  <a:t>2</a:t>
                </a:r>
                <a:endParaRPr lang="en-US" b="1" dirty="0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171C033-07F0-BE04-8973-9CDEB503A41C}"/>
                </a:ext>
              </a:extLst>
            </p:cNvPr>
            <p:cNvGrpSpPr/>
            <p:nvPr/>
          </p:nvGrpSpPr>
          <p:grpSpPr>
            <a:xfrm>
              <a:off x="7647745" y="5031999"/>
              <a:ext cx="1242198" cy="761882"/>
              <a:chOff x="4682397" y="3204756"/>
              <a:chExt cx="1242198" cy="761882"/>
            </a:xfrm>
          </p:grpSpPr>
          <p:sp>
            <p:nvSpPr>
              <p:cNvPr id="48" name="Flowchart: Process 86">
                <a:extLst>
                  <a:ext uri="{FF2B5EF4-FFF2-40B4-BE49-F238E27FC236}">
                    <a16:creationId xmlns:a16="http://schemas.microsoft.com/office/drawing/2014/main" id="{5CD7E38E-B4FA-B072-46F7-D6C7C58B8FA2}"/>
                  </a:ext>
                </a:extLst>
              </p:cNvPr>
              <p:cNvSpPr/>
              <p:nvPr/>
            </p:nvSpPr>
            <p:spPr>
              <a:xfrm>
                <a:off x="4682397" y="3558437"/>
                <a:ext cx="414066" cy="408201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↑</a:t>
                </a:r>
                <a:endParaRPr lang="en-US" dirty="0">
                  <a:solidFill>
                    <a:srgbClr val="CC00CC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" name="Flowchart: Process 87">
                <a:extLst>
                  <a:ext uri="{FF2B5EF4-FFF2-40B4-BE49-F238E27FC236}">
                    <a16:creationId xmlns:a16="http://schemas.microsoft.com/office/drawing/2014/main" id="{6D68E455-1F74-989A-0186-84B86182509E}"/>
                  </a:ext>
                </a:extLst>
              </p:cNvPr>
              <p:cNvSpPr/>
              <p:nvPr/>
            </p:nvSpPr>
            <p:spPr>
              <a:xfrm>
                <a:off x="5096463" y="3558437"/>
                <a:ext cx="414066" cy="408201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↑</a:t>
                </a:r>
                <a:endParaRPr lang="en-US" dirty="0">
                  <a:solidFill>
                    <a:srgbClr val="CC00CC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Flowchart: Process 88">
                <a:extLst>
                  <a:ext uri="{FF2B5EF4-FFF2-40B4-BE49-F238E27FC236}">
                    <a16:creationId xmlns:a16="http://schemas.microsoft.com/office/drawing/2014/main" id="{70C96698-4693-B8A8-9E62-195A667D0A23}"/>
                  </a:ext>
                </a:extLst>
              </p:cNvPr>
              <p:cNvSpPr/>
              <p:nvPr/>
            </p:nvSpPr>
            <p:spPr>
              <a:xfrm>
                <a:off x="5510529" y="3558437"/>
                <a:ext cx="414066" cy="408201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CC00CC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5366BCD-229C-8D96-1045-8EF43199EBF1}"/>
                  </a:ext>
                </a:extLst>
              </p:cNvPr>
              <p:cNvSpPr txBox="1"/>
              <p:nvPr/>
            </p:nvSpPr>
            <p:spPr>
              <a:xfrm>
                <a:off x="5568387" y="3204756"/>
                <a:ext cx="28082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/>
                  <a:t>3d</a:t>
                </a:r>
                <a:r>
                  <a:rPr lang="en-US" b="1" baseline="30000" dirty="0"/>
                  <a:t>2</a:t>
                </a:r>
                <a:endParaRPr lang="en-US" b="1" dirty="0"/>
              </a:p>
            </p:txBody>
          </p:sp>
        </p:grpSp>
        <p:sp>
          <p:nvSpPr>
            <p:cNvPr id="46" name="Flowchart: Process 93">
              <a:extLst>
                <a:ext uri="{FF2B5EF4-FFF2-40B4-BE49-F238E27FC236}">
                  <a16:creationId xmlns:a16="http://schemas.microsoft.com/office/drawing/2014/main" id="{AC458A79-CD6A-D299-47D4-480BCB97C523}"/>
                </a:ext>
              </a:extLst>
            </p:cNvPr>
            <p:cNvSpPr/>
            <p:nvPr/>
          </p:nvSpPr>
          <p:spPr>
            <a:xfrm>
              <a:off x="8874237" y="5385680"/>
              <a:ext cx="414066" cy="408201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Flowchart: Process 94">
              <a:extLst>
                <a:ext uri="{FF2B5EF4-FFF2-40B4-BE49-F238E27FC236}">
                  <a16:creationId xmlns:a16="http://schemas.microsoft.com/office/drawing/2014/main" id="{A4A65617-8E79-B4A1-200D-EBD79520FA7C}"/>
                </a:ext>
              </a:extLst>
            </p:cNvPr>
            <p:cNvSpPr/>
            <p:nvPr/>
          </p:nvSpPr>
          <p:spPr>
            <a:xfrm>
              <a:off x="9271148" y="5385680"/>
              <a:ext cx="414066" cy="408201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3567773" y="5573989"/>
            <a:ext cx="40847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⇢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1s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2s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2p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3s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3p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  <a:r>
              <a:rPr lang="en-US" sz="24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4s</a:t>
            </a:r>
            <a:r>
              <a:rPr lang="en-US" sz="2400" baseline="30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2400" dirty="0"/>
          </a:p>
        </p:txBody>
      </p:sp>
      <p:pic>
        <p:nvPicPr>
          <p:cNvPr id="77" name="Content Placeholder 5">
            <a:extLst>
              <a:ext uri="{FF2B5EF4-FFF2-40B4-BE49-F238E27FC236}">
                <a16:creationId xmlns:a16="http://schemas.microsoft.com/office/drawing/2014/main" id="{B40B2FF8-36C8-4B10-B9F1-C2D8AE675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02357" y="4256974"/>
            <a:ext cx="3379918" cy="260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37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30" grpId="0"/>
      <p:bldP spid="31" grpId="0"/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5259" y="6459785"/>
            <a:ext cx="501962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52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9328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8DD1CACF-4A35-4B2C-FF5F-AA81DFB10994}"/>
              </a:ext>
            </a:extLst>
          </p:cNvPr>
          <p:cNvSpPr txBox="1">
            <a:spLocks/>
          </p:cNvSpPr>
          <p:nvPr/>
        </p:nvSpPr>
        <p:spPr>
          <a:xfrm>
            <a:off x="38656" y="50481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Unstable-Electron Configuration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5172DC4-9DFC-4261-945E-AD94A2A5B707}"/>
              </a:ext>
            </a:extLst>
          </p:cNvPr>
          <p:cNvSpPr txBox="1"/>
          <p:nvPr/>
        </p:nvSpPr>
        <p:spPr>
          <a:xfrm>
            <a:off x="470861" y="947849"/>
            <a:ext cx="10395795" cy="1458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8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Semi-saturated Configuration</a:t>
            </a:r>
            <a:r>
              <a:rPr lang="en-US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ns</a:t>
            </a:r>
            <a:r>
              <a:rPr lang="en-US" sz="2800" b="1" baseline="30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(n-1)d</a:t>
            </a:r>
            <a:r>
              <a:rPr lang="en-US" sz="2800" b="1" baseline="30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 ns</a:t>
            </a:r>
            <a:r>
              <a:rPr lang="en-US" sz="2800" b="1" baseline="30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(n-1)d</a:t>
            </a:r>
            <a:r>
              <a:rPr lang="en-US" sz="2800" b="1" baseline="30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2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US" sz="28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Full-saturated Configuration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800" b="1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ns</a:t>
            </a:r>
            <a:r>
              <a:rPr lang="en-US" sz="2800" b="1" baseline="30000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800" b="1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(n-1)d</a:t>
            </a:r>
            <a:r>
              <a:rPr lang="en-US" sz="2800" b="1" baseline="30000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n-US" sz="2800" b="1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 ns</a:t>
            </a:r>
            <a:r>
              <a:rPr lang="en-US" sz="2800" b="1" baseline="30000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800" b="1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(n-1)d</a:t>
            </a:r>
            <a:r>
              <a:rPr lang="en-US" sz="2800" b="1" baseline="30000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US" sz="2800" b="1" dirty="0">
              <a:solidFill>
                <a:srgbClr val="CC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9399E03-4754-83DD-8244-F0C07A457D25}"/>
              </a:ext>
            </a:extLst>
          </p:cNvPr>
          <p:cNvGrpSpPr/>
          <p:nvPr/>
        </p:nvGrpSpPr>
        <p:grpSpPr>
          <a:xfrm>
            <a:off x="407846" y="2766405"/>
            <a:ext cx="1375992" cy="572849"/>
            <a:chOff x="712831" y="3170806"/>
            <a:chExt cx="1619336" cy="5692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3921A1D4-50FD-62C0-0AE2-25396D4FF453}"/>
                    </a:ext>
                  </a:extLst>
                </p:cNvPr>
                <p:cNvSpPr txBox="1"/>
                <p:nvPr/>
              </p:nvSpPr>
              <p:spPr>
                <a:xfrm>
                  <a:off x="1111907" y="3170806"/>
                  <a:ext cx="1220260" cy="56923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US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24</m:t>
                            </m:r>
                          </m:sub>
                          <m:sup>
                            <m: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52</m:t>
                            </m:r>
                          </m:sup>
                          <m:e>
                            <m: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𝐶𝑟</m:t>
                            </m:r>
                          </m:e>
                        </m:sPre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3921A1D4-50FD-62C0-0AE2-25396D4FF4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907" y="3170806"/>
                  <a:ext cx="1220260" cy="569235"/>
                </a:xfrm>
                <a:prstGeom prst="rect">
                  <a:avLst/>
                </a:prstGeom>
                <a:blipFill>
                  <a:blip r:embed="rId3"/>
                  <a:stretch>
                    <a:fillRect l="-3659" r="-7317" b="-12766"/>
                  </a:stretch>
                </a:blipFill>
              </p:spPr>
              <p:txBody>
                <a:bodyPr/>
                <a:lstStyle/>
                <a:p>
                  <a:r>
                    <a:rPr lang="en-V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A15C47F-3892-D493-8333-F59854AF0A9E}"/>
                </a:ext>
              </a:extLst>
            </p:cNvPr>
            <p:cNvSpPr txBox="1"/>
            <p:nvPr/>
          </p:nvSpPr>
          <p:spPr>
            <a:xfrm>
              <a:off x="712831" y="3307283"/>
              <a:ext cx="468229" cy="3975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1.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92550EB-C6D5-2F40-3CB9-3D506655DC03}"/>
              </a:ext>
            </a:extLst>
          </p:cNvPr>
          <p:cNvGrpSpPr/>
          <p:nvPr/>
        </p:nvGrpSpPr>
        <p:grpSpPr>
          <a:xfrm>
            <a:off x="1743764" y="2784161"/>
            <a:ext cx="7628832" cy="1685846"/>
            <a:chOff x="1711178" y="2766405"/>
            <a:chExt cx="7628832" cy="1685846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9AEFE02-D2C9-F685-8A4B-FC38DF8555DF}"/>
                </a:ext>
              </a:extLst>
            </p:cNvPr>
            <p:cNvSpPr txBox="1"/>
            <p:nvPr/>
          </p:nvSpPr>
          <p:spPr>
            <a:xfrm>
              <a:off x="1711178" y="2766405"/>
              <a:ext cx="7628832" cy="1685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→ Z = 24 → E</a:t>
              </a:r>
              <a:r>
                <a:rPr lang="en-US" sz="2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: 1s</a:t>
              </a:r>
              <a:r>
                <a:rPr lang="en-US" sz="24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2s</a:t>
              </a:r>
              <a:r>
                <a:rPr lang="en-US" sz="24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2p</a:t>
              </a:r>
              <a:r>
                <a:rPr lang="en-US" sz="24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3s</a:t>
              </a:r>
              <a:r>
                <a:rPr lang="en-US" sz="24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3p</a:t>
              </a:r>
              <a:r>
                <a:rPr lang="en-US" sz="24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r>
                <a:rPr lang="en-US" sz="2400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4s</a:t>
              </a:r>
              <a:r>
                <a:rPr lang="en-US" sz="2400" baseline="30000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sz="2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3d</a:t>
              </a:r>
              <a:r>
                <a:rPr lang="en-US" sz="2400" baseline="30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 </a:t>
              </a:r>
              <a:r>
                <a:rPr lang="en-US" sz="2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(unstable)</a:t>
              </a:r>
              <a:r>
                <a:rPr lang="en-US" sz="2400" baseline="300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                    → E</a:t>
              </a:r>
              <a:r>
                <a:rPr lang="en-US" sz="2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: 1s</a:t>
              </a:r>
              <a:r>
                <a:rPr lang="en-US" sz="24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2s</a:t>
              </a:r>
              <a:r>
                <a:rPr lang="en-US" sz="24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2p</a:t>
              </a:r>
              <a:r>
                <a:rPr lang="en-US" sz="24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3s</a:t>
              </a:r>
              <a:r>
                <a:rPr lang="en-US" sz="24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3p</a:t>
              </a:r>
              <a:r>
                <a:rPr lang="en-US" sz="24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r>
                <a:rPr lang="en-US" sz="2400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4s</a:t>
              </a:r>
              <a:r>
                <a:rPr lang="en-US" sz="2400" baseline="30000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sz="2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3d</a:t>
              </a:r>
              <a:r>
                <a:rPr lang="en-US" sz="2400" baseline="30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</a:t>
              </a:r>
              <a:r>
                <a:rPr lang="en-US" sz="2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(stable)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                         E</a:t>
              </a:r>
              <a:r>
                <a:rPr lang="en-US" sz="24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: 1s</a:t>
              </a:r>
              <a:r>
                <a:rPr lang="en-US" sz="24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2s</a:t>
              </a:r>
              <a:r>
                <a:rPr lang="en-US" sz="24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2p</a:t>
              </a:r>
              <a:r>
                <a:rPr lang="en-US" sz="24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3s</a:t>
              </a:r>
              <a:r>
                <a:rPr lang="en-US" sz="24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3p</a:t>
              </a:r>
              <a:r>
                <a:rPr lang="en-US" sz="24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r>
                <a:rPr lang="en-US" sz="2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3d</a:t>
              </a:r>
              <a:r>
                <a:rPr lang="en-US" sz="2400" baseline="30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r>
                <a:rPr lang="en-US" sz="2400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4s</a:t>
              </a:r>
              <a:r>
                <a:rPr lang="en-US" sz="2400" baseline="30000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Curved Right Arrow 82">
              <a:extLst>
                <a:ext uri="{FF2B5EF4-FFF2-40B4-BE49-F238E27FC236}">
                  <a16:creationId xmlns:a16="http://schemas.microsoft.com/office/drawing/2014/main" id="{B4AC14C2-6B02-6C8B-A942-668B4A3806FF}"/>
                </a:ext>
              </a:extLst>
            </p:cNvPr>
            <p:cNvSpPr/>
            <p:nvPr/>
          </p:nvSpPr>
          <p:spPr>
            <a:xfrm>
              <a:off x="3497126" y="3848610"/>
              <a:ext cx="393888" cy="44579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AAFBE49-6248-A295-07A5-196CE869FCFE}"/>
              </a:ext>
            </a:extLst>
          </p:cNvPr>
          <p:cNvGrpSpPr/>
          <p:nvPr/>
        </p:nvGrpSpPr>
        <p:grpSpPr>
          <a:xfrm>
            <a:off x="470861" y="4704187"/>
            <a:ext cx="1375992" cy="567912"/>
            <a:chOff x="712831" y="3170806"/>
            <a:chExt cx="1619336" cy="5643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6201DB6B-A4E8-4483-6099-A7481C5EB12F}"/>
                    </a:ext>
                  </a:extLst>
                </p:cNvPr>
                <p:cNvSpPr txBox="1"/>
                <p:nvPr/>
              </p:nvSpPr>
              <p:spPr>
                <a:xfrm>
                  <a:off x="1111907" y="3170806"/>
                  <a:ext cx="1220260" cy="56432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US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29</m:t>
                            </m:r>
                          </m:sub>
                          <m:sup>
                            <m: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64</m:t>
                            </m:r>
                          </m:sup>
                          <m:e>
                            <m: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𝐶𝑢</m:t>
                            </m:r>
                          </m:e>
                        </m:sPre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6201DB6B-A4E8-4483-6099-A7481C5EB1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907" y="3170806"/>
                  <a:ext cx="1220260" cy="564329"/>
                </a:xfrm>
                <a:prstGeom prst="rect">
                  <a:avLst/>
                </a:prstGeom>
                <a:blipFill>
                  <a:blip r:embed="rId4"/>
                  <a:stretch>
                    <a:fillRect l="-3614" r="-9639" b="-15217"/>
                  </a:stretch>
                </a:blipFill>
              </p:spPr>
              <p:txBody>
                <a:bodyPr/>
                <a:lstStyle/>
                <a:p>
                  <a:r>
                    <a:rPr lang="en-V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39BF534-F70A-9B63-B4B4-D1C20E9C131E}"/>
                </a:ext>
              </a:extLst>
            </p:cNvPr>
            <p:cNvSpPr txBox="1"/>
            <p:nvPr/>
          </p:nvSpPr>
          <p:spPr>
            <a:xfrm>
              <a:off x="712831" y="3307283"/>
              <a:ext cx="468229" cy="3975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2.</a:t>
              </a:r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246EBF29-A877-A8C7-A2F6-C7A8746391E2}"/>
              </a:ext>
            </a:extLst>
          </p:cNvPr>
          <p:cNvSpPr txBox="1"/>
          <p:nvPr/>
        </p:nvSpPr>
        <p:spPr>
          <a:xfrm>
            <a:off x="1783837" y="4704186"/>
            <a:ext cx="7889547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→ Z = 29 → E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1s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2s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2p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3s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3p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4s</a:t>
            </a:r>
            <a:r>
              <a:rPr lang="en-US" sz="2400" baseline="30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  <a:r>
              <a:rPr lang="en-US" sz="24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 </a:t>
            </a:r>
            <a:r>
              <a:rPr lang="en-US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(unstable)</a:t>
            </a:r>
            <a:r>
              <a:rPr lang="en-US" sz="2400" baseline="30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→ E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1s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2s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2p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3s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3p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4s</a:t>
            </a:r>
            <a:r>
              <a:rPr lang="en-US" sz="2400" baseline="30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  <a:r>
              <a:rPr lang="en-US" sz="24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</a:t>
            </a:r>
            <a:r>
              <a:rPr lang="en-US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(stable)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E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1s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2s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2p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3s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3p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  <a:r>
              <a:rPr lang="en-US" sz="24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4s</a:t>
            </a:r>
            <a:r>
              <a:rPr lang="en-US" sz="2400" baseline="30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24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Curved Right Arrow 89">
            <a:extLst>
              <a:ext uri="{FF2B5EF4-FFF2-40B4-BE49-F238E27FC236}">
                <a16:creationId xmlns:a16="http://schemas.microsoft.com/office/drawing/2014/main" id="{717C2B49-D482-3D08-4ADC-07913CFE504B}"/>
              </a:ext>
            </a:extLst>
          </p:cNvPr>
          <p:cNvSpPr/>
          <p:nvPr/>
        </p:nvSpPr>
        <p:spPr>
          <a:xfrm>
            <a:off x="3529712" y="5814154"/>
            <a:ext cx="393888" cy="44579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F4B13AA-61C1-B012-4E0F-506C1B566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1118" y="3127370"/>
            <a:ext cx="3069730" cy="283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5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88" grpId="0"/>
      <p:bldP spid="9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5259" y="6459785"/>
            <a:ext cx="501962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53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9328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8DD1CACF-4A35-4B2C-FF5F-AA81DFB10994}"/>
              </a:ext>
            </a:extLst>
          </p:cNvPr>
          <p:cNvSpPr txBox="1">
            <a:spLocks/>
          </p:cNvSpPr>
          <p:nvPr/>
        </p:nvSpPr>
        <p:spPr>
          <a:xfrm>
            <a:off x="38656" y="50481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Electron Configuration of Ions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E532A2-6F05-C3D4-D992-3DCAB49EC89C}"/>
              </a:ext>
            </a:extLst>
          </p:cNvPr>
          <p:cNvSpPr txBox="1"/>
          <p:nvPr/>
        </p:nvSpPr>
        <p:spPr>
          <a:xfrm>
            <a:off x="422735" y="972517"/>
            <a:ext cx="677781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Outermost shell</a:t>
            </a:r>
            <a:r>
              <a:rPr lang="en-US" sz="2800" b="1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 with maximum n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ngoài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cùng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705989-540C-F16E-592B-E1341B1D2214}"/>
              </a:ext>
            </a:extLst>
          </p:cNvPr>
          <p:cNvGrpSpPr/>
          <p:nvPr/>
        </p:nvGrpSpPr>
        <p:grpSpPr>
          <a:xfrm>
            <a:off x="8267927" y="972517"/>
            <a:ext cx="3391675" cy="1862470"/>
            <a:chOff x="7943576" y="3429000"/>
            <a:chExt cx="3391675" cy="186247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C9A3F1A-0613-5F8E-E2B3-B81FA4937276}"/>
                </a:ext>
              </a:extLst>
            </p:cNvPr>
            <p:cNvGrpSpPr/>
            <p:nvPr/>
          </p:nvGrpSpPr>
          <p:grpSpPr>
            <a:xfrm>
              <a:off x="9145870" y="3974560"/>
              <a:ext cx="2189381" cy="1316910"/>
              <a:chOff x="9579006" y="1241366"/>
              <a:chExt cx="2189381" cy="131691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F5167A2-D795-BE36-702B-AE4AE16EF17F}"/>
                  </a:ext>
                </a:extLst>
              </p:cNvPr>
              <p:cNvSpPr/>
              <p:nvPr/>
            </p:nvSpPr>
            <p:spPr>
              <a:xfrm>
                <a:off x="9579006" y="1241366"/>
                <a:ext cx="1271502" cy="738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3d</a:t>
                </a:r>
                <a:r>
                  <a:rPr lang="en-US" sz="2800" b="1" baseline="30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2800" b="1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4s</a:t>
                </a:r>
                <a:r>
                  <a:rPr lang="en-US" sz="2800" b="1" baseline="30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US" sz="2800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1A8A0BB-B64E-2371-1A5E-52797FD355F7}"/>
                  </a:ext>
                </a:extLst>
              </p:cNvPr>
              <p:cNvSpPr txBox="1"/>
              <p:nvPr/>
            </p:nvSpPr>
            <p:spPr>
              <a:xfrm>
                <a:off x="10496884" y="1911945"/>
                <a:ext cx="127150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00FF"/>
                    </a:solidFill>
                  </a:rPr>
                  <a:t>Outermost </a:t>
                </a:r>
              </a:p>
              <a:p>
                <a:pPr algn="ctr"/>
                <a:r>
                  <a:rPr lang="en-US" b="1" dirty="0">
                    <a:solidFill>
                      <a:srgbClr val="0000FF"/>
                    </a:solidFill>
                  </a:rPr>
                  <a:t>shell: </a:t>
                </a:r>
                <a:r>
                  <a:rPr lang="en-US" b="1" i="1" dirty="0"/>
                  <a:t>4s</a:t>
                </a:r>
              </a:p>
            </p:txBody>
          </p:sp>
          <p:cxnSp>
            <p:nvCxnSpPr>
              <p:cNvPr id="25" name="Elbow Connector 24">
                <a:extLst>
                  <a:ext uri="{FF2B5EF4-FFF2-40B4-BE49-F238E27FC236}">
                    <a16:creationId xmlns:a16="http://schemas.microsoft.com/office/drawing/2014/main" id="{F13CCE59-EEDE-A86D-4894-19DB802950A7}"/>
                  </a:ext>
                </a:extLst>
              </p:cNvPr>
              <p:cNvCxnSpPr/>
              <p:nvPr/>
            </p:nvCxnSpPr>
            <p:spPr>
              <a:xfrm rot="16200000" flipH="1">
                <a:off x="10346020" y="1885506"/>
                <a:ext cx="323166" cy="138485"/>
              </a:xfrm>
              <a:prstGeom prst="bentConnector2">
                <a:avLst/>
              </a:prstGeom>
              <a:ln w="190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2934521-C24A-ECD6-9494-B4DD48469AAD}"/>
                </a:ext>
              </a:extLst>
            </p:cNvPr>
            <p:cNvGrpSpPr/>
            <p:nvPr/>
          </p:nvGrpSpPr>
          <p:grpSpPr>
            <a:xfrm>
              <a:off x="7943576" y="3429000"/>
              <a:ext cx="1565639" cy="987665"/>
              <a:chOff x="8376712" y="757952"/>
              <a:chExt cx="1565639" cy="987665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9F85998-D086-C553-9307-8B32BCC2D5C8}"/>
                  </a:ext>
                </a:extLst>
              </p:cNvPr>
              <p:cNvSpPr txBox="1"/>
              <p:nvPr/>
            </p:nvSpPr>
            <p:spPr>
              <a:xfrm>
                <a:off x="8376712" y="757952"/>
                <a:ext cx="15656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Last shell: </a:t>
                </a:r>
                <a:r>
                  <a:rPr lang="en-US" b="1" i="1" dirty="0"/>
                  <a:t>3d</a:t>
                </a:r>
              </a:p>
            </p:txBody>
          </p:sp>
          <p:cxnSp>
            <p:nvCxnSpPr>
              <p:cNvPr id="28" name="Elbow Connector 27">
                <a:extLst>
                  <a:ext uri="{FF2B5EF4-FFF2-40B4-BE49-F238E27FC236}">
                    <a16:creationId xmlns:a16="http://schemas.microsoft.com/office/drawing/2014/main" id="{422B30E3-F3B9-93EE-C09D-A3F903B3E0D1}"/>
                  </a:ext>
                </a:extLst>
              </p:cNvPr>
              <p:cNvCxnSpPr/>
              <p:nvPr/>
            </p:nvCxnSpPr>
            <p:spPr>
              <a:xfrm rot="10800000">
                <a:off x="9195682" y="1377676"/>
                <a:ext cx="463223" cy="367941"/>
              </a:xfrm>
              <a:prstGeom prst="bentConnector2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CD89D32-4DD3-0B01-34CB-BBFD13305DE5}"/>
              </a:ext>
            </a:extLst>
          </p:cNvPr>
          <p:cNvSpPr/>
          <p:nvPr/>
        </p:nvSpPr>
        <p:spPr>
          <a:xfrm>
            <a:off x="704546" y="2175479"/>
            <a:ext cx="670087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shell: </a:t>
            </a:r>
            <a:r>
              <a:rPr 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 with the highest energy</a:t>
            </a:r>
          </a:p>
          <a:p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cuối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cùng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E697A55-D37F-A050-3C27-CAB18D212284}"/>
                  </a:ext>
                </a:extLst>
              </p:cNvPr>
              <p:cNvSpPr txBox="1"/>
              <p:nvPr/>
            </p:nvSpPr>
            <p:spPr>
              <a:xfrm>
                <a:off x="908559" y="3301825"/>
                <a:ext cx="5288832" cy="847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sz="2800" b="1" i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Cation M</a:t>
                </a:r>
                <a:r>
                  <a:rPr lang="en-US" sz="2800" b="1" i="1" u="sng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2800" b="1" i="1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r>
                  <a:rPr lang="en-US" sz="28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80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28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ose</m:t>
                        </m:r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vi-V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e</m:t>
                        </m:r>
                        <m:r>
                          <a:rPr lang="vi-V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  <m:r>
                          <a:rPr lang="vi-V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</m:e>
                    </m:groupChr>
                  </m:oMath>
                </a14:m>
                <a:r>
                  <a:rPr lang="en-US" sz="280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M</a:t>
                </a:r>
                <a:r>
                  <a:rPr lang="en-US" sz="2800" baseline="3000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n+</a:t>
                </a:r>
                <a:endParaRPr lang="en-US" sz="28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E697A55-D37F-A050-3C27-CAB18D212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559" y="3301825"/>
                <a:ext cx="5288832" cy="847861"/>
              </a:xfrm>
              <a:prstGeom prst="rect">
                <a:avLst/>
              </a:prstGeom>
              <a:blipFill>
                <a:blip r:embed="rId3"/>
                <a:stretch>
                  <a:fillRect l="-2153" b="-19403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279E631-C4BA-6ED3-347E-86E1A2E3C7C0}"/>
                  </a:ext>
                </a:extLst>
              </p:cNvPr>
              <p:cNvSpPr txBox="1"/>
              <p:nvPr/>
            </p:nvSpPr>
            <p:spPr>
              <a:xfrm>
                <a:off x="6609885" y="3295841"/>
                <a:ext cx="4954023" cy="847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sz="2800" b="1" i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Anion </a:t>
                </a:r>
                <a:r>
                  <a:rPr lang="en-US" sz="2800" b="1" i="1" u="sng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sz="2800" b="1" i="1" baseline="30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en-US" sz="2800" b="1" i="1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28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800" dirty="0">
                    <a:solidFill>
                      <a:srgbClr val="FFC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28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sz="2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a</m:t>
                        </m:r>
                        <m:r>
                          <m:rPr>
                            <m:sty m:val="p"/>
                          </m:rPr>
                          <a:rPr lang="en-US" sz="2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dd</m:t>
                        </m:r>
                        <m:r>
                          <a:rPr lang="vi-VN" sz="2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2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lang="en-US" sz="2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(</m:t>
                        </m:r>
                        <m:r>
                          <m:rPr>
                            <m:sty m:val="p"/>
                          </m:rPr>
                          <a:rPr lang="en-US" sz="2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e</m:t>
                        </m:r>
                        <m:r>
                          <a:rPr lang="vi-VN" sz="2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sz="2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  <m:r>
                          <a:rPr lang="vi-VN" sz="2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</m:e>
                    </m:groupChr>
                  </m:oMath>
                </a14:m>
                <a:r>
                  <a:rPr lang="en-US" sz="2800" dirty="0">
                    <a:solidFill>
                      <a:srgbClr val="FFC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X</a:t>
                </a:r>
                <a:r>
                  <a:rPr lang="en-US" sz="2800" baseline="30000" dirty="0">
                    <a:solidFill>
                      <a:srgbClr val="FFC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m-</a:t>
                </a:r>
                <a:endParaRPr lang="en-US" sz="28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279E631-C4BA-6ED3-347E-86E1A2E3C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885" y="3295841"/>
                <a:ext cx="4954023" cy="847861"/>
              </a:xfrm>
              <a:prstGeom prst="rect">
                <a:avLst/>
              </a:prstGeom>
              <a:blipFill>
                <a:blip r:embed="rId4"/>
                <a:stretch>
                  <a:fillRect l="-2046" b="-19118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0567BFC1-D764-3587-E1A2-A787E756DB09}"/>
              </a:ext>
            </a:extLst>
          </p:cNvPr>
          <p:cNvSpPr txBox="1"/>
          <p:nvPr/>
        </p:nvSpPr>
        <p:spPr>
          <a:xfrm>
            <a:off x="482895" y="5087903"/>
            <a:ext cx="338077" cy="402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77260A-A06A-F976-E815-DD841C97DCBD}"/>
              </a:ext>
            </a:extLst>
          </p:cNvPr>
          <p:cNvSpPr/>
          <p:nvPr/>
        </p:nvSpPr>
        <p:spPr>
          <a:xfrm>
            <a:off x="722365" y="5082459"/>
            <a:ext cx="60404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Fe (Z = 26) → E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1s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2s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2p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3s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3p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4s</a:t>
            </a:r>
            <a:r>
              <a:rPr lang="en-US" sz="2400" baseline="30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  <a:r>
              <a:rPr lang="en-US" sz="24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2400" dirty="0"/>
          </a:p>
        </p:txBody>
      </p:sp>
      <p:sp>
        <p:nvSpPr>
          <p:cNvPr id="40" name="Curved Right Arrow 39">
            <a:extLst>
              <a:ext uri="{FF2B5EF4-FFF2-40B4-BE49-F238E27FC236}">
                <a16:creationId xmlns:a16="http://schemas.microsoft.com/office/drawing/2014/main" id="{D3414942-109D-AE2C-F619-D13716581D68}"/>
              </a:ext>
            </a:extLst>
          </p:cNvPr>
          <p:cNvSpPr/>
          <p:nvPr/>
        </p:nvSpPr>
        <p:spPr>
          <a:xfrm>
            <a:off x="750756" y="5553877"/>
            <a:ext cx="243373" cy="41348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B342B7-BC98-7861-3D37-7D507B6A32ED}"/>
              </a:ext>
            </a:extLst>
          </p:cNvPr>
          <p:cNvSpPr/>
          <p:nvPr/>
        </p:nvSpPr>
        <p:spPr>
          <a:xfrm>
            <a:off x="1024531" y="5644844"/>
            <a:ext cx="5123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Fe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2+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(24) → E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1s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2s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2p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3s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3p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  <a:r>
              <a:rPr lang="en-US" sz="24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x-none" sz="24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A0F05A9-6FAC-D3F0-869B-99AE0D36972C}"/>
              </a:ext>
            </a:extLst>
          </p:cNvPr>
          <p:cNvSpPr/>
          <p:nvPr/>
        </p:nvSpPr>
        <p:spPr>
          <a:xfrm>
            <a:off x="171104" y="4287166"/>
            <a:ext cx="1553630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altLang="en-US" sz="2400" b="1" u="sng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en-US" altLang="en-US" sz="2400" b="1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DCA090A-1CEB-4F1A-6240-92B6BD8CB195}"/>
              </a:ext>
            </a:extLst>
          </p:cNvPr>
          <p:cNvSpPr/>
          <p:nvPr/>
        </p:nvSpPr>
        <p:spPr>
          <a:xfrm>
            <a:off x="1015715" y="6136716"/>
            <a:ext cx="50385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Fe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3+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(23) → E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1s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2s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2p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3s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3p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  <a:r>
              <a:rPr lang="en-US" sz="24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x-none" sz="2400" dirty="0"/>
          </a:p>
        </p:txBody>
      </p:sp>
      <p:sp>
        <p:nvSpPr>
          <p:cNvPr id="45" name="Curved Right Arrow 44">
            <a:extLst>
              <a:ext uri="{FF2B5EF4-FFF2-40B4-BE49-F238E27FC236}">
                <a16:creationId xmlns:a16="http://schemas.microsoft.com/office/drawing/2014/main" id="{84ED75E9-8C7E-1DD9-1541-8F483ED7D5AB}"/>
              </a:ext>
            </a:extLst>
          </p:cNvPr>
          <p:cNvSpPr/>
          <p:nvPr/>
        </p:nvSpPr>
        <p:spPr>
          <a:xfrm>
            <a:off x="704546" y="6106509"/>
            <a:ext cx="243373" cy="41348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803B63D-3C96-F103-1DA0-9CC8D53867DC}"/>
              </a:ext>
            </a:extLst>
          </p:cNvPr>
          <p:cNvSpPr txBox="1"/>
          <p:nvPr/>
        </p:nvSpPr>
        <p:spPr>
          <a:xfrm>
            <a:off x="6807713" y="5095886"/>
            <a:ext cx="39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1130E4C-DEC9-196A-F942-D67F87620181}"/>
              </a:ext>
            </a:extLst>
          </p:cNvPr>
          <p:cNvGrpSpPr/>
          <p:nvPr/>
        </p:nvGrpSpPr>
        <p:grpSpPr>
          <a:xfrm>
            <a:off x="6918572" y="5631892"/>
            <a:ext cx="4931772" cy="489097"/>
            <a:chOff x="1299859" y="4444720"/>
            <a:chExt cx="4931772" cy="489097"/>
          </a:xfrm>
        </p:grpSpPr>
        <p:sp>
          <p:nvSpPr>
            <p:cNvPr id="50" name="Curved Right Arrow 49">
              <a:extLst>
                <a:ext uri="{FF2B5EF4-FFF2-40B4-BE49-F238E27FC236}">
                  <a16:creationId xmlns:a16="http://schemas.microsoft.com/office/drawing/2014/main" id="{5E60352B-B477-9EE1-8063-8116B2BE7893}"/>
                </a:ext>
              </a:extLst>
            </p:cNvPr>
            <p:cNvSpPr/>
            <p:nvPr/>
          </p:nvSpPr>
          <p:spPr>
            <a:xfrm rot="20787189">
              <a:off x="1299859" y="4444720"/>
              <a:ext cx="372558" cy="390113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EA94E58-786E-9A8A-F16C-5A2C42A05A24}"/>
                </a:ext>
              </a:extLst>
            </p:cNvPr>
            <p:cNvSpPr/>
            <p:nvPr/>
          </p:nvSpPr>
          <p:spPr>
            <a:xfrm>
              <a:off x="1696415" y="4472152"/>
              <a:ext cx="453521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Cl</a:t>
              </a:r>
              <a:r>
                <a:rPr lang="en-US" sz="2400" b="1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1-</a:t>
              </a:r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 (18)→ E</a:t>
              </a:r>
              <a:r>
                <a:rPr lang="en-US" sz="24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: 1s</a:t>
              </a:r>
              <a:r>
                <a:rPr lang="en-US" sz="2400" b="1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2s</a:t>
              </a:r>
              <a:r>
                <a:rPr lang="en-US" sz="2400" b="1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2p</a:t>
              </a:r>
              <a:r>
                <a:rPr lang="en-US" sz="2400" b="1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3s</a:t>
              </a:r>
              <a:r>
                <a:rPr lang="en-US" sz="2400" b="1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sz="2400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3p</a:t>
              </a:r>
              <a:r>
                <a:rPr lang="en-US" sz="2400" b="1" baseline="30000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7C17A1EA-4861-C081-7A33-6FA2E61D4E97}"/>
              </a:ext>
            </a:extLst>
          </p:cNvPr>
          <p:cNvSpPr/>
          <p:nvPr/>
        </p:nvSpPr>
        <p:spPr>
          <a:xfrm>
            <a:off x="7135008" y="5082458"/>
            <a:ext cx="49744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Cl (Z = 17) → E</a:t>
            </a:r>
            <a:r>
              <a:rPr lang="en-US" sz="24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: 1s</a:t>
            </a:r>
            <a:r>
              <a:rPr lang="en-US" sz="24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2s</a:t>
            </a:r>
            <a:r>
              <a:rPr lang="en-US" sz="24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2p</a:t>
            </a:r>
            <a:r>
              <a:rPr lang="en-US" sz="24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3s</a:t>
            </a:r>
            <a:r>
              <a:rPr lang="en-US" sz="24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3p</a:t>
            </a:r>
            <a:r>
              <a:rPr lang="en-US" sz="2400" b="1" baseline="30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5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" grpId="0"/>
      <p:bldP spid="30" grpId="0"/>
      <p:bldP spid="32" grpId="0"/>
      <p:bldP spid="37" grpId="0"/>
      <p:bldP spid="38" grpId="0"/>
      <p:bldP spid="40" grpId="0" animBg="1"/>
      <p:bldP spid="5" grpId="0"/>
      <p:bldP spid="43" grpId="0"/>
      <p:bldP spid="44" grpId="0"/>
      <p:bldP spid="45" grpId="0" animBg="1"/>
      <p:bldP spid="48" grpId="0"/>
      <p:bldP spid="5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5259" y="6459785"/>
            <a:ext cx="501962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54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9328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8DD1CACF-4A35-4B2C-FF5F-AA81DFB10994}"/>
              </a:ext>
            </a:extLst>
          </p:cNvPr>
          <p:cNvSpPr txBox="1">
            <a:spLocks/>
          </p:cNvSpPr>
          <p:nvPr/>
        </p:nvSpPr>
        <p:spPr>
          <a:xfrm>
            <a:off x="38656" y="50481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Valence Electron (VE)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E532A2-6F05-C3D4-D992-3DCAB49EC89C}"/>
              </a:ext>
            </a:extLst>
          </p:cNvPr>
          <p:cNvSpPr txBox="1"/>
          <p:nvPr/>
        </p:nvSpPr>
        <p:spPr>
          <a:xfrm>
            <a:off x="422735" y="878339"/>
            <a:ext cx="1083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Definition</a:t>
            </a:r>
            <a:r>
              <a:rPr lang="en-US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are electrons in the outer shell associated with an atom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D89D32-4DD3-0B01-34CB-BBFD13305DE5}"/>
              </a:ext>
            </a:extLst>
          </p:cNvPr>
          <p:cNvSpPr/>
          <p:nvPr/>
        </p:nvSpPr>
        <p:spPr>
          <a:xfrm>
            <a:off x="459894" y="1702334"/>
            <a:ext cx="89680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Group A (</a:t>
            </a:r>
            <a:r>
              <a:rPr lang="en-US" sz="28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ns</a:t>
            </a:r>
            <a:r>
              <a:rPr lang="en-US" sz="2800" b="1" i="1" baseline="30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8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r>
              <a:rPr lang="en-US" sz="2800" b="1" i="1" baseline="30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8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VE = ∑e</a:t>
            </a:r>
            <a:r>
              <a:rPr lang="en-US" sz="2800" b="1" i="1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28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sz="28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800" b="1" i="1" baseline="-25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</a:t>
            </a:r>
            <a:r>
              <a:rPr lang="en-US" sz="28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shell = a + b</a:t>
            </a:r>
            <a:endParaRPr lang="en-US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A0F05A9-6FAC-D3F0-869B-99AE0D36972C}"/>
              </a:ext>
            </a:extLst>
          </p:cNvPr>
          <p:cNvSpPr/>
          <p:nvPr/>
        </p:nvSpPr>
        <p:spPr>
          <a:xfrm>
            <a:off x="1169499" y="2374075"/>
            <a:ext cx="1782860" cy="658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alt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en-US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52359" y="2457903"/>
            <a:ext cx="71897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aseline="-250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P: 1s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2s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2p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3s</a:t>
            </a:r>
            <a:r>
              <a:rPr lang="en-US" sz="3200" baseline="30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3p</a:t>
            </a:r>
            <a:r>
              <a:rPr lang="en-US" sz="3200" baseline="30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en-US" sz="32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 5 VEs (3s</a:t>
            </a:r>
            <a:r>
              <a:rPr lang="en-US" sz="3200" baseline="30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2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3p</a:t>
            </a:r>
            <a:r>
              <a:rPr lang="en-US" sz="3200" baseline="30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32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CD89D32-4DD3-0B01-34CB-BBFD13305DE5}"/>
              </a:ext>
            </a:extLst>
          </p:cNvPr>
          <p:cNvSpPr/>
          <p:nvPr/>
        </p:nvSpPr>
        <p:spPr>
          <a:xfrm>
            <a:off x="459894" y="3633208"/>
            <a:ext cx="11194090" cy="13051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transition metals </a:t>
            </a:r>
            <a:r>
              <a:rPr lang="en-US" sz="2800" b="1" i="1" dirty="0" err="1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ns</a:t>
            </a:r>
            <a:r>
              <a:rPr lang="en-US" sz="2800" b="1" i="1" baseline="30000" dirty="0" err="1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800" b="1" i="1" dirty="0">
                <a:solidFill>
                  <a:srgbClr val="99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(n-1)</a:t>
            </a:r>
            <a:r>
              <a:rPr lang="en-US" sz="2800" b="1" i="1" dirty="0" err="1">
                <a:solidFill>
                  <a:srgbClr val="99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800" b="1" i="1" baseline="30000" dirty="0" err="1">
                <a:solidFill>
                  <a:srgbClr val="99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2800" b="1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sz="2800" b="1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r>
              <a:rPr lang="en-US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VE = </a:t>
            </a:r>
            <a:r>
              <a:rPr lang="en-US" sz="2800" b="1" i="1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∑e</a:t>
            </a:r>
            <a:r>
              <a:rPr lang="en-US" sz="2800" b="1" i="1" baseline="30000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2800" b="1" i="1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(ns) subshell</a:t>
            </a:r>
            <a:r>
              <a:rPr lang="en-US" sz="2800" b="1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sz="2800" b="1" i="1" dirty="0">
                <a:solidFill>
                  <a:srgbClr val="99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∑e</a:t>
            </a:r>
            <a:r>
              <a:rPr lang="en-US" sz="2800" b="1" i="1" baseline="30000" dirty="0">
                <a:solidFill>
                  <a:srgbClr val="99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2800" b="1" i="1" dirty="0">
                <a:solidFill>
                  <a:srgbClr val="99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(n-1)d subshell </a:t>
            </a:r>
            <a:r>
              <a:rPr lang="en-US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sz="2800" b="1" i="1" dirty="0">
                <a:solidFill>
                  <a:srgbClr val="99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800" b="1" i="1" dirty="0">
                <a:solidFill>
                  <a:srgbClr val="99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2800" b="1" i="1" dirty="0">
                <a:solidFill>
                  <a:srgbClr val="99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</a:t>
            </a:r>
            <a:endParaRPr lang="en-US" sz="2800" i="1" dirty="0">
              <a:solidFill>
                <a:srgbClr val="9933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A0F05A9-6FAC-D3F0-869B-99AE0D36972C}"/>
              </a:ext>
            </a:extLst>
          </p:cNvPr>
          <p:cNvSpPr/>
          <p:nvPr/>
        </p:nvSpPr>
        <p:spPr>
          <a:xfrm>
            <a:off x="1169499" y="5024172"/>
            <a:ext cx="1782860" cy="658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alt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en-US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52359" y="5108000"/>
            <a:ext cx="54489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aseline="-25000" dirty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Mn: 1s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2s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2p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3s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3p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3200" dirty="0">
                <a:solidFill>
                  <a:srgbClr val="A27B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4s</a:t>
            </a:r>
            <a:r>
              <a:rPr lang="en-US" sz="3200" baseline="30000" dirty="0">
                <a:solidFill>
                  <a:srgbClr val="A27B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200" dirty="0">
                <a:solidFill>
                  <a:srgbClr val="A27B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  <a:r>
              <a:rPr lang="en-US" sz="3200" baseline="30000" dirty="0">
                <a:solidFill>
                  <a:srgbClr val="A27B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8" name="Rectangle 7"/>
          <p:cNvSpPr/>
          <p:nvPr/>
        </p:nvSpPr>
        <p:spPr>
          <a:xfrm>
            <a:off x="6733677" y="5812744"/>
            <a:ext cx="33826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 7 VEs (4s</a:t>
            </a:r>
            <a:r>
              <a:rPr lang="en-US" sz="3200" baseline="30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  <a:r>
              <a:rPr lang="en-US" sz="3200" baseline="30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3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3306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" grpId="0"/>
      <p:bldP spid="31" grpId="0"/>
      <p:bldP spid="7" grpId="0"/>
      <p:bldP spid="33" grpId="0"/>
      <p:bldP spid="34" grpId="0"/>
      <p:bldP spid="35" grpId="0"/>
      <p:bldP spid="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>
          <a:xfrm>
            <a:off x="337368" y="4890655"/>
            <a:ext cx="565264" cy="581889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118169" y="2593570"/>
            <a:ext cx="565264" cy="581889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5259" y="6459785"/>
            <a:ext cx="501962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55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9328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8DD1CACF-4A35-4B2C-FF5F-AA81DFB10994}"/>
              </a:ext>
            </a:extLst>
          </p:cNvPr>
          <p:cNvSpPr txBox="1">
            <a:spLocks/>
          </p:cNvSpPr>
          <p:nvPr/>
        </p:nvSpPr>
        <p:spPr>
          <a:xfrm>
            <a:off x="38656" y="50481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Practices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118" y="1024876"/>
            <a:ext cx="11572612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45" marR="0" indent="-360045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solidFill>
                  <a:srgbClr val="0000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Problem 1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Which of the following atom or ion does the outermost electron configuration 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3s</a:t>
            </a:r>
            <a:r>
              <a:rPr lang="en-US" sz="2800" b="1" baseline="300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3p</a:t>
            </a:r>
            <a:r>
              <a:rPr lang="en-US" sz="2800" b="1" baseline="300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represent: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a) X (Z = 17) 	   b) X (Z = 19)	    c) X</a:t>
            </a:r>
            <a:r>
              <a:rPr lang="en-US" sz="2800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(Z = 17)	      d) X</a:t>
            </a:r>
            <a:r>
              <a:rPr lang="en-US" sz="2800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+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(Z = 20)</a:t>
            </a:r>
            <a:endParaRPr lang="en-US" sz="2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04118" y="3456426"/>
            <a:ext cx="11572612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Problem 2</a:t>
            </a: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The electron configuration of Cu</a:t>
            </a:r>
            <a:r>
              <a:rPr kumimoji="0" lang="en-US" sz="28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2+ </a:t>
            </a: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ion (Z = 29) in the ground state is: 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a) 1s</a:t>
            </a:r>
            <a:r>
              <a:rPr kumimoji="0" lang="en-US" sz="2800" b="0" i="0" u="none" strike="noStrike" cap="none" normalizeH="0" baseline="30000" dirty="0">
                <a:ln>
                  <a:noFill/>
                </a:ln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kumimoji="0" lang="en-US" sz="2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2s</a:t>
            </a:r>
            <a:r>
              <a:rPr kumimoji="0" lang="en-US" sz="2800" b="0" i="0" u="none" strike="noStrike" cap="none" normalizeH="0" baseline="30000" dirty="0">
                <a:ln>
                  <a:noFill/>
                </a:ln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kumimoji="0" lang="en-US" sz="2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2p</a:t>
            </a:r>
            <a:r>
              <a:rPr kumimoji="0" lang="en-US" sz="2800" b="0" i="0" u="none" strike="noStrike" cap="none" normalizeH="0" baseline="30000" dirty="0">
                <a:ln>
                  <a:noFill/>
                </a:ln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</a:t>
            </a:r>
            <a:r>
              <a:rPr kumimoji="0" lang="en-US" sz="2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3s</a:t>
            </a:r>
            <a:r>
              <a:rPr kumimoji="0" lang="en-US" sz="2800" b="0" i="0" u="none" strike="noStrike" cap="none" normalizeH="0" baseline="30000" dirty="0">
                <a:ln>
                  <a:noFill/>
                </a:ln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kumimoji="0" lang="en-US" sz="2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3p</a:t>
            </a:r>
            <a:r>
              <a:rPr kumimoji="0" lang="en-US" sz="2800" b="0" i="0" u="none" strike="noStrike" cap="none" normalizeH="0" baseline="30000" dirty="0">
                <a:ln>
                  <a:noFill/>
                </a:ln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</a:t>
            </a:r>
            <a:r>
              <a:rPr kumimoji="0" lang="en-US" sz="2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3d</a:t>
            </a:r>
            <a:r>
              <a:rPr kumimoji="0" lang="en-US" sz="2800" b="0" i="0" u="none" strike="noStrike" cap="none" normalizeH="0" baseline="30000" dirty="0">
                <a:ln>
                  <a:noFill/>
                </a:ln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9</a:t>
            </a:r>
            <a:r>
              <a:rPr kumimoji="0" lang="en-US" sz="2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4s</a:t>
            </a:r>
            <a:r>
              <a:rPr kumimoji="0" lang="en-US" sz="2800" b="0" i="0" u="none" strike="noStrike" cap="none" normalizeH="0" baseline="30000" dirty="0">
                <a:ln>
                  <a:noFill/>
                </a:ln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	b) 1s</a:t>
            </a:r>
            <a:r>
              <a:rPr kumimoji="0" lang="en-US" sz="28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2s</a:t>
            </a:r>
            <a:r>
              <a:rPr kumimoji="0" lang="en-US" sz="28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2p</a:t>
            </a:r>
            <a:r>
              <a:rPr kumimoji="0" lang="en-US" sz="28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</a:t>
            </a: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3s</a:t>
            </a:r>
            <a:r>
              <a:rPr kumimoji="0" lang="en-US" sz="28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3p</a:t>
            </a:r>
            <a:r>
              <a:rPr kumimoji="0" lang="en-US" sz="28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</a:t>
            </a: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3d</a:t>
            </a:r>
            <a:r>
              <a:rPr kumimoji="0" lang="en-US" sz="28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7</a:t>
            </a: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4s</a:t>
            </a:r>
            <a:r>
              <a:rPr kumimoji="0" lang="en-US" sz="28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c) 1s</a:t>
            </a:r>
            <a:r>
              <a:rPr kumimoji="0" lang="en-US" sz="28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kumimoji="0" lang="en-US" sz="28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s2</a:t>
            </a: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2p</a:t>
            </a:r>
            <a:r>
              <a:rPr kumimoji="0" lang="en-US" sz="28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</a:t>
            </a: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3s</a:t>
            </a:r>
            <a:r>
              <a:rPr kumimoji="0" lang="en-US" sz="28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3p</a:t>
            </a:r>
            <a:r>
              <a:rPr kumimoji="0" lang="en-US" sz="28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</a:t>
            </a: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3d</a:t>
            </a:r>
            <a:r>
              <a:rPr kumimoji="0" lang="en-US" sz="28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8</a:t>
            </a: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4s</a:t>
            </a:r>
            <a:r>
              <a:rPr kumimoji="0" lang="en-US" sz="28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	d) 1s</a:t>
            </a:r>
            <a:r>
              <a:rPr kumimoji="0" lang="en-US" sz="28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2s</a:t>
            </a:r>
            <a:r>
              <a:rPr kumimoji="0" lang="en-US" sz="28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2p</a:t>
            </a:r>
            <a:r>
              <a:rPr kumimoji="0" lang="en-US" sz="28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</a:t>
            </a: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3s</a:t>
            </a:r>
            <a:r>
              <a:rPr kumimoji="0" lang="en-US" sz="28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3p</a:t>
            </a:r>
            <a:r>
              <a:rPr kumimoji="0" lang="en-US" sz="28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</a:t>
            </a: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3d</a:t>
            </a:r>
            <a:r>
              <a:rPr kumimoji="0" lang="en-US" sz="28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</a:t>
            </a: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4s</a:t>
            </a:r>
            <a:r>
              <a:rPr kumimoji="0" lang="en-US" sz="28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0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32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7" grpId="0" animBg="1"/>
      <p:bldP spid="3" grpId="0"/>
      <p:bldP spid="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/>
        </p:nvSpPr>
        <p:spPr>
          <a:xfrm>
            <a:off x="814649" y="5211735"/>
            <a:ext cx="565264" cy="581889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894621" y="2278480"/>
            <a:ext cx="565264" cy="581889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5259" y="6459785"/>
            <a:ext cx="501962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56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9328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8DD1CACF-4A35-4B2C-FF5F-AA81DFB10994}"/>
              </a:ext>
            </a:extLst>
          </p:cNvPr>
          <p:cNvSpPr txBox="1">
            <a:spLocks/>
          </p:cNvSpPr>
          <p:nvPr/>
        </p:nvSpPr>
        <p:spPr>
          <a:xfrm>
            <a:off x="38656" y="50481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Practices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9803" y="1160974"/>
            <a:ext cx="11017134" cy="1707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800" b="1" dirty="0">
                <a:solidFill>
                  <a:srgbClr val="0000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Problem 3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The valence electron configuration of Fe</a:t>
            </a:r>
            <a:r>
              <a:rPr lang="en-US" sz="2800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3+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ion (Z= 26) in the ground state is: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a) 3d</a:t>
            </a:r>
            <a:r>
              <a:rPr lang="en-US" sz="2800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4s</a:t>
            </a:r>
            <a:r>
              <a:rPr lang="en-US" sz="2800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        b) 3d</a:t>
            </a:r>
            <a:r>
              <a:rPr lang="en-US" sz="2800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4s</a:t>
            </a:r>
            <a:r>
              <a:rPr lang="en-US" sz="2800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      c) 3d</a:t>
            </a:r>
            <a:r>
              <a:rPr lang="en-US" sz="2800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	   d) 3d</a:t>
            </a:r>
            <a:r>
              <a:rPr lang="en-US" sz="2800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</a:t>
            </a:r>
            <a:endParaRPr lang="en-US" sz="2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3615" y="3462729"/>
            <a:ext cx="11382625" cy="2330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2800" b="1" dirty="0">
                <a:solidFill>
                  <a:srgbClr val="0000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Problem 4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The valence electron configuration of Co</a:t>
            </a:r>
            <a:r>
              <a:rPr lang="en-US" sz="2800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3+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ion (Z = 27) in the ground state is: </a:t>
            </a:r>
          </a:p>
          <a:p>
            <a:pPr marL="26670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a) 3d</a:t>
            </a:r>
            <a:r>
              <a:rPr lang="en-US" sz="2800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(no single electrons)         b) 3d</a:t>
            </a:r>
            <a:r>
              <a:rPr lang="en-US" sz="2800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4s</a:t>
            </a:r>
            <a:r>
              <a:rPr lang="en-US" sz="2800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(exist single electrons)</a:t>
            </a:r>
          </a:p>
          <a:p>
            <a:pPr marL="26670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c) 3d</a:t>
            </a:r>
            <a:r>
              <a:rPr lang="en-US" sz="2800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(exist single electrons)	d) 3d</a:t>
            </a:r>
            <a:r>
              <a:rPr lang="en-US" sz="2800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4s</a:t>
            </a:r>
            <a:r>
              <a:rPr lang="en-US" sz="2800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(no single electron)</a:t>
            </a:r>
            <a:endParaRPr lang="en-US" sz="2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96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2" grpId="0"/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5259" y="6459785"/>
            <a:ext cx="501962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57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9328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8DD1CACF-4A35-4B2C-FF5F-AA81DFB10994}"/>
              </a:ext>
            </a:extLst>
          </p:cNvPr>
          <p:cNvSpPr txBox="1">
            <a:spLocks/>
          </p:cNvSpPr>
          <p:nvPr/>
        </p:nvSpPr>
        <p:spPr>
          <a:xfrm>
            <a:off x="38656" y="50481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Practices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7DAE3F-9367-B11B-28E6-1F370C4738A8}"/>
              </a:ext>
            </a:extLst>
          </p:cNvPr>
          <p:cNvSpPr/>
          <p:nvPr/>
        </p:nvSpPr>
        <p:spPr>
          <a:xfrm>
            <a:off x="206267" y="928544"/>
            <a:ext cx="1125949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lang="en-US" sz="2800" b="1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5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: Determine 4 quantum number from electron configuration of atoms and ions: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354FAA-3D5E-CB4C-61A8-8ABF3327E8F1}"/>
              </a:ext>
            </a:extLst>
          </p:cNvPr>
          <p:cNvSpPr txBox="1"/>
          <p:nvPr/>
        </p:nvSpPr>
        <p:spPr>
          <a:xfrm>
            <a:off x="444930" y="2503344"/>
            <a:ext cx="1835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1.         </a:t>
            </a:r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2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3200" b="1" baseline="30000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3200" b="1" dirty="0">
              <a:solidFill>
                <a:srgbClr val="CC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2E46F9-4C9C-90F6-A7EA-C0F73FEB13DF}"/>
              </a:ext>
            </a:extLst>
          </p:cNvPr>
          <p:cNvGrpSpPr/>
          <p:nvPr/>
        </p:nvGrpSpPr>
        <p:grpSpPr>
          <a:xfrm>
            <a:off x="374275" y="2492657"/>
            <a:ext cx="3558703" cy="1170560"/>
            <a:chOff x="2594856" y="3130111"/>
            <a:chExt cx="3558703" cy="117056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4A2B67D-5CE0-5600-EE98-DBE20470B550}"/>
                </a:ext>
              </a:extLst>
            </p:cNvPr>
            <p:cNvGrpSpPr/>
            <p:nvPr/>
          </p:nvGrpSpPr>
          <p:grpSpPr>
            <a:xfrm>
              <a:off x="2594856" y="3690429"/>
              <a:ext cx="1089379" cy="610242"/>
              <a:chOff x="2523832" y="3699307"/>
              <a:chExt cx="1089379" cy="610242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72F1A109-D890-6DB6-BA92-D851AD1E1BF6}"/>
                  </a:ext>
                </a:extLst>
              </p:cNvPr>
              <p:cNvCxnSpPr/>
              <p:nvPr/>
            </p:nvCxnSpPr>
            <p:spPr>
              <a:xfrm flipH="1">
                <a:off x="3178205" y="3699307"/>
                <a:ext cx="435006" cy="25288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7AD37A0-0E13-90AF-7960-E84146D7FD0D}"/>
                  </a:ext>
                </a:extLst>
              </p:cNvPr>
              <p:cNvSpPr txBox="1"/>
              <p:nvPr/>
            </p:nvSpPr>
            <p:spPr>
              <a:xfrm>
                <a:off x="2523832" y="3940217"/>
                <a:ext cx="9653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Shell (n)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EBE3773-0B71-5D51-157F-2B67973AE03D}"/>
                </a:ext>
              </a:extLst>
            </p:cNvPr>
            <p:cNvGrpSpPr/>
            <p:nvPr/>
          </p:nvGrpSpPr>
          <p:grpSpPr>
            <a:xfrm>
              <a:off x="3912477" y="3691287"/>
              <a:ext cx="1102546" cy="564471"/>
              <a:chOff x="3841453" y="3691287"/>
              <a:chExt cx="1102546" cy="564471"/>
            </a:xfrm>
          </p:grpSpPr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1494403-4A1D-A567-8DDD-AC5716AF4874}"/>
                  </a:ext>
                </a:extLst>
              </p:cNvPr>
              <p:cNvCxnSpPr/>
              <p:nvPr/>
            </p:nvCxnSpPr>
            <p:spPr>
              <a:xfrm>
                <a:off x="3868088" y="3691287"/>
                <a:ext cx="399496" cy="195139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2F08EAF-DEE9-F70C-304F-23A44EF16759}"/>
                  </a:ext>
                </a:extLst>
              </p:cNvPr>
              <p:cNvSpPr txBox="1"/>
              <p:nvPr/>
            </p:nvSpPr>
            <p:spPr>
              <a:xfrm>
                <a:off x="3841453" y="3886426"/>
                <a:ext cx="11025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0000FF"/>
                    </a:solidFill>
                  </a:rPr>
                  <a:t>Orbital (l)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E5B8F43-9E82-24B2-EF5E-9A799AEEB992}"/>
                </a:ext>
              </a:extLst>
            </p:cNvPr>
            <p:cNvGrpSpPr/>
            <p:nvPr/>
          </p:nvGrpSpPr>
          <p:grpSpPr>
            <a:xfrm>
              <a:off x="4338608" y="3130111"/>
              <a:ext cx="1814951" cy="369332"/>
              <a:chOff x="4258706" y="3121233"/>
              <a:chExt cx="1814951" cy="369332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57EC8147-6C3B-3A18-F686-89CE64A068CE}"/>
                  </a:ext>
                </a:extLst>
              </p:cNvPr>
              <p:cNvCxnSpPr/>
              <p:nvPr/>
            </p:nvCxnSpPr>
            <p:spPr>
              <a:xfrm>
                <a:off x="4258706" y="3379976"/>
                <a:ext cx="825478" cy="0"/>
              </a:xfrm>
              <a:prstGeom prst="straightConnector1">
                <a:avLst/>
              </a:prstGeom>
              <a:ln w="19050">
                <a:solidFill>
                  <a:srgbClr val="CC00C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E62C392-7D08-F7DF-9208-68EAE069EEAB}"/>
                  </a:ext>
                </a:extLst>
              </p:cNvPr>
              <p:cNvSpPr txBox="1"/>
              <p:nvPr/>
            </p:nvSpPr>
            <p:spPr>
              <a:xfrm>
                <a:off x="5008557" y="3121233"/>
                <a:ext cx="10651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CC00CC"/>
                    </a:solidFill>
                  </a:rPr>
                  <a:t>electrons</a:t>
                </a: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4E992A6-8C20-48CA-8DFB-D2335A53A489}"/>
              </a:ext>
            </a:extLst>
          </p:cNvPr>
          <p:cNvGrpSpPr/>
          <p:nvPr/>
        </p:nvGrpSpPr>
        <p:grpSpPr>
          <a:xfrm>
            <a:off x="3852909" y="2410758"/>
            <a:ext cx="4791093" cy="1407231"/>
            <a:chOff x="5793085" y="2994651"/>
            <a:chExt cx="4012937" cy="140723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1C11EEC-19BD-2FAA-2DAD-13D822655F5B}"/>
                </a:ext>
              </a:extLst>
            </p:cNvPr>
            <p:cNvGrpSpPr/>
            <p:nvPr/>
          </p:nvGrpSpPr>
          <p:grpSpPr>
            <a:xfrm>
              <a:off x="5793085" y="3104558"/>
              <a:ext cx="1323627" cy="1297324"/>
              <a:chOff x="7688642" y="2867223"/>
              <a:chExt cx="1323627" cy="1297324"/>
            </a:xfrm>
          </p:grpSpPr>
          <p:sp>
            <p:nvSpPr>
              <p:cNvPr id="35" name="Flowchart: Process 48">
                <a:extLst>
                  <a:ext uri="{FF2B5EF4-FFF2-40B4-BE49-F238E27FC236}">
                    <a16:creationId xmlns:a16="http://schemas.microsoft.com/office/drawing/2014/main" id="{2C69FF54-15F6-7F67-CCCC-6EFA0AB595EF}"/>
                  </a:ext>
                </a:extLst>
              </p:cNvPr>
              <p:cNvSpPr/>
              <p:nvPr/>
            </p:nvSpPr>
            <p:spPr>
              <a:xfrm>
                <a:off x="7688642" y="3335196"/>
                <a:ext cx="414066" cy="408201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↑</a:t>
                </a:r>
                <a:r>
                  <a:rPr lang="en-US" sz="2400" dirty="0">
                    <a:solidFill>
                      <a:srgbClr val="CC00C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↓</a:t>
                </a:r>
              </a:p>
            </p:txBody>
          </p:sp>
          <p:sp>
            <p:nvSpPr>
              <p:cNvPr id="36" name="Flowchart: Process 49">
                <a:extLst>
                  <a:ext uri="{FF2B5EF4-FFF2-40B4-BE49-F238E27FC236}">
                    <a16:creationId xmlns:a16="http://schemas.microsoft.com/office/drawing/2014/main" id="{0FC828CF-0B56-98D5-BEED-BBEA705CFABC}"/>
                  </a:ext>
                </a:extLst>
              </p:cNvPr>
              <p:cNvSpPr/>
              <p:nvPr/>
            </p:nvSpPr>
            <p:spPr>
              <a:xfrm>
                <a:off x="8102708" y="3335196"/>
                <a:ext cx="414066" cy="408201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↑</a:t>
                </a:r>
                <a:r>
                  <a:rPr lang="en-US" sz="2400" dirty="0">
                    <a:solidFill>
                      <a:srgbClr val="CC00C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↓</a:t>
                </a:r>
              </a:p>
            </p:txBody>
          </p:sp>
          <p:sp>
            <p:nvSpPr>
              <p:cNvPr id="37" name="Flowchart: Process 50">
                <a:extLst>
                  <a:ext uri="{FF2B5EF4-FFF2-40B4-BE49-F238E27FC236}">
                    <a16:creationId xmlns:a16="http://schemas.microsoft.com/office/drawing/2014/main" id="{B8637652-7CB4-D120-E1CE-D1495B9E4A55}"/>
                  </a:ext>
                </a:extLst>
              </p:cNvPr>
              <p:cNvSpPr/>
              <p:nvPr/>
            </p:nvSpPr>
            <p:spPr>
              <a:xfrm>
                <a:off x="8516774" y="3335196"/>
                <a:ext cx="414066" cy="408201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↑</a:t>
                </a:r>
                <a:endParaRPr lang="en-US" sz="2400" dirty="0">
                  <a:solidFill>
                    <a:srgbClr val="CC00CC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275676-9799-A383-74F2-C5D227B10408}"/>
                  </a:ext>
                </a:extLst>
              </p:cNvPr>
              <p:cNvSpPr txBox="1"/>
              <p:nvPr/>
            </p:nvSpPr>
            <p:spPr>
              <a:xfrm>
                <a:off x="7690005" y="3694004"/>
                <a:ext cx="4347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-1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6B0555B-98B3-4D30-1D21-BBF810AB5CD3}"/>
                  </a:ext>
                </a:extLst>
              </p:cNvPr>
              <p:cNvSpPr txBox="1"/>
              <p:nvPr/>
            </p:nvSpPr>
            <p:spPr>
              <a:xfrm>
                <a:off x="8143645" y="3702882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0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5D1DD58-ACBA-BA3A-71C8-AEB45BE749BD}"/>
                  </a:ext>
                </a:extLst>
              </p:cNvPr>
              <p:cNvSpPr txBox="1"/>
              <p:nvPr/>
            </p:nvSpPr>
            <p:spPr>
              <a:xfrm>
                <a:off x="8518223" y="3694004"/>
                <a:ext cx="4940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+1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4094A10-B783-59DD-3A35-8BDBF99FCFF0}"/>
                  </a:ext>
                </a:extLst>
              </p:cNvPr>
              <p:cNvSpPr txBox="1"/>
              <p:nvPr/>
            </p:nvSpPr>
            <p:spPr>
              <a:xfrm>
                <a:off x="8072607" y="2867223"/>
                <a:ext cx="6094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2p</a:t>
                </a:r>
                <a:r>
                  <a:rPr lang="en-US" sz="2400" b="1" baseline="30000" dirty="0"/>
                  <a:t>5</a:t>
                </a:r>
                <a:endParaRPr lang="en-US" sz="2400" b="1" dirty="0"/>
              </a:p>
            </p:txBody>
          </p:sp>
        </p:grpSp>
        <p:cxnSp>
          <p:nvCxnSpPr>
            <p:cNvPr id="30" name="Curved Connector 29">
              <a:extLst>
                <a:ext uri="{FF2B5EF4-FFF2-40B4-BE49-F238E27FC236}">
                  <a16:creationId xmlns:a16="http://schemas.microsoft.com/office/drawing/2014/main" id="{EB2D2B92-BE5B-DEBE-BB5A-DFEE2F4D83D0}"/>
                </a:ext>
              </a:extLst>
            </p:cNvPr>
            <p:cNvCxnSpPr/>
            <p:nvPr/>
          </p:nvCxnSpPr>
          <p:spPr>
            <a:xfrm rot="5400000" flipH="1" flipV="1">
              <a:off x="6803588" y="3078915"/>
              <a:ext cx="259579" cy="901016"/>
            </a:xfrm>
            <a:prstGeom prst="curvedConnector2">
              <a:avLst/>
            </a:prstGeom>
            <a:ln w="38100">
              <a:solidFill>
                <a:srgbClr val="CC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E4F8E62-95A2-1EB2-BA70-F98D3A0FDC9B}"/>
                </a:ext>
              </a:extLst>
            </p:cNvPr>
            <p:cNvSpPr txBox="1"/>
            <p:nvPr/>
          </p:nvSpPr>
          <p:spPr>
            <a:xfrm>
              <a:off x="7323965" y="3112020"/>
              <a:ext cx="10403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C00CC"/>
                  </a:solidFill>
                </a:rPr>
                <a:t>Last </a:t>
              </a:r>
            </a:p>
            <a:p>
              <a:pPr algn="ctr"/>
              <a:r>
                <a:rPr lang="en-US" sz="2400" b="1" dirty="0">
                  <a:solidFill>
                    <a:srgbClr val="CC00CC"/>
                  </a:solidFill>
                </a:rPr>
                <a:t>electron</a:t>
              </a:r>
            </a:p>
          </p:txBody>
        </p:sp>
        <p:sp>
          <p:nvSpPr>
            <p:cNvPr id="32" name="Left Brace 31">
              <a:extLst>
                <a:ext uri="{FF2B5EF4-FFF2-40B4-BE49-F238E27FC236}">
                  <a16:creationId xmlns:a16="http://schemas.microsoft.com/office/drawing/2014/main" id="{74D22096-130E-D6AA-1006-0848BBF46B49}"/>
                </a:ext>
              </a:extLst>
            </p:cNvPr>
            <p:cNvSpPr/>
            <p:nvPr/>
          </p:nvSpPr>
          <p:spPr>
            <a:xfrm>
              <a:off x="8388510" y="3199218"/>
              <a:ext cx="123936" cy="614555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2DC407-9132-602D-2AAE-DA633F7DA522}"/>
                </a:ext>
              </a:extLst>
            </p:cNvPr>
            <p:cNvSpPr txBox="1"/>
            <p:nvPr/>
          </p:nvSpPr>
          <p:spPr>
            <a:xfrm>
              <a:off x="8459248" y="2994651"/>
              <a:ext cx="9316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m</a:t>
              </a:r>
              <a:r>
                <a:rPr lang="en-US" sz="2400" b="1" baseline="-25000" dirty="0">
                  <a:solidFill>
                    <a:srgbClr val="00B050"/>
                  </a:solidFill>
                </a:rPr>
                <a:t>l</a:t>
              </a:r>
              <a:r>
                <a:rPr lang="en-US" sz="2400" b="1" dirty="0">
                  <a:solidFill>
                    <a:srgbClr val="00B050"/>
                  </a:solidFill>
                </a:rPr>
                <a:t> = 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5A0F9F3-F4BD-FDFA-5957-8EEC489FB940}"/>
                </a:ext>
              </a:extLst>
            </p:cNvPr>
            <p:cNvSpPr txBox="1"/>
            <p:nvPr/>
          </p:nvSpPr>
          <p:spPr>
            <a:xfrm>
              <a:off x="8459178" y="3591441"/>
              <a:ext cx="13468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>
                  <a:solidFill>
                    <a:srgbClr val="FFC000"/>
                  </a:solidFill>
                </a:rPr>
                <a:t>m</a:t>
              </a:r>
              <a:r>
                <a:rPr lang="en-US" sz="2400" b="1" baseline="-25000" dirty="0" err="1">
                  <a:solidFill>
                    <a:srgbClr val="FFC000"/>
                  </a:solidFill>
                </a:rPr>
                <a:t>s</a:t>
              </a:r>
              <a:r>
                <a:rPr lang="en-US" sz="2400" b="1" dirty="0">
                  <a:solidFill>
                    <a:srgbClr val="FFC000"/>
                  </a:solidFill>
                </a:rPr>
                <a:t> = -1/2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DA59EA6-8FFA-495E-77D4-BBECF2C6BD1A}"/>
              </a:ext>
            </a:extLst>
          </p:cNvPr>
          <p:cNvGrpSpPr/>
          <p:nvPr/>
        </p:nvGrpSpPr>
        <p:grpSpPr>
          <a:xfrm>
            <a:off x="8235894" y="2677323"/>
            <a:ext cx="3608361" cy="461665"/>
            <a:chOff x="9278194" y="3289881"/>
            <a:chExt cx="3608361" cy="461665"/>
          </a:xfrm>
        </p:grpSpPr>
        <p:sp>
          <p:nvSpPr>
            <p:cNvPr id="43" name="Striped Right Arrow 42">
              <a:extLst>
                <a:ext uri="{FF2B5EF4-FFF2-40B4-BE49-F238E27FC236}">
                  <a16:creationId xmlns:a16="http://schemas.microsoft.com/office/drawing/2014/main" id="{59C10B8C-7149-F17C-056A-5071F50D0572}"/>
                </a:ext>
              </a:extLst>
            </p:cNvPr>
            <p:cNvSpPr/>
            <p:nvPr/>
          </p:nvSpPr>
          <p:spPr>
            <a:xfrm>
              <a:off x="9278194" y="3363983"/>
              <a:ext cx="310718" cy="247208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516A018-669A-E71D-DAA3-32BCB3455F82}"/>
                </a:ext>
              </a:extLst>
            </p:cNvPr>
            <p:cNvSpPr txBox="1"/>
            <p:nvPr/>
          </p:nvSpPr>
          <p:spPr>
            <a:xfrm>
              <a:off x="9667404" y="3289881"/>
              <a:ext cx="3219151" cy="46166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ot"/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(</a:t>
              </a:r>
              <a:r>
                <a:rPr lang="en-US" sz="2400" b="1" dirty="0" err="1">
                  <a:solidFill>
                    <a:srgbClr val="FF0000"/>
                  </a:solidFill>
                </a:rPr>
                <a:t>n</a:t>
              </a:r>
              <a:r>
                <a:rPr lang="en-US" sz="2400" b="1" dirty="0" err="1"/>
                <a:t>,</a:t>
              </a:r>
              <a:r>
                <a:rPr lang="en-US" sz="2400" b="1" dirty="0" err="1">
                  <a:solidFill>
                    <a:srgbClr val="0000FF"/>
                  </a:solidFill>
                </a:rPr>
                <a:t>l</a:t>
              </a:r>
              <a:r>
                <a:rPr lang="en-US" sz="2400" b="1" dirty="0" err="1"/>
                <a:t>,</a:t>
              </a:r>
              <a:r>
                <a:rPr lang="en-US" sz="2400" b="1" dirty="0" err="1">
                  <a:solidFill>
                    <a:srgbClr val="00B050"/>
                  </a:solidFill>
                </a:rPr>
                <a:t>m</a:t>
              </a:r>
              <a:r>
                <a:rPr lang="en-US" sz="2400" b="1" baseline="-25000" dirty="0" err="1">
                  <a:solidFill>
                    <a:srgbClr val="00B050"/>
                  </a:solidFill>
                </a:rPr>
                <a:t>l</a:t>
              </a:r>
              <a:r>
                <a:rPr lang="en-US" sz="2400" b="1" dirty="0" err="1"/>
                <a:t>,</a:t>
              </a:r>
              <a:r>
                <a:rPr lang="en-US" sz="2400" b="1" dirty="0" err="1">
                  <a:solidFill>
                    <a:srgbClr val="FFC000"/>
                  </a:solidFill>
                </a:rPr>
                <a:t>m</a:t>
              </a:r>
              <a:r>
                <a:rPr lang="en-US" sz="2400" b="1" baseline="-25000" dirty="0" err="1">
                  <a:solidFill>
                    <a:srgbClr val="FFC000"/>
                  </a:solidFill>
                </a:rPr>
                <a:t>s</a:t>
              </a:r>
              <a:r>
                <a:rPr lang="en-US" sz="2400" b="1" dirty="0"/>
                <a:t>) = (</a:t>
              </a:r>
              <a:r>
                <a:rPr lang="en-US" sz="2400" b="1" dirty="0">
                  <a:solidFill>
                    <a:srgbClr val="FF0000"/>
                  </a:solidFill>
                </a:rPr>
                <a:t>2</a:t>
              </a:r>
              <a:r>
                <a:rPr lang="en-US" sz="2400" b="1" dirty="0"/>
                <a:t>,</a:t>
              </a:r>
              <a:r>
                <a:rPr lang="en-US" sz="2400" b="1" dirty="0">
                  <a:solidFill>
                    <a:srgbClr val="0000FF"/>
                  </a:solidFill>
                </a:rPr>
                <a:t>1</a:t>
              </a:r>
              <a:r>
                <a:rPr lang="en-US" sz="2400" b="1" dirty="0"/>
                <a:t>,</a:t>
              </a:r>
              <a:r>
                <a:rPr lang="en-US" sz="2400" b="1" dirty="0">
                  <a:solidFill>
                    <a:srgbClr val="00B050"/>
                  </a:solidFill>
                </a:rPr>
                <a:t>0</a:t>
              </a:r>
              <a:r>
                <a:rPr lang="en-US" sz="2400" b="1" dirty="0"/>
                <a:t>,</a:t>
              </a:r>
              <a:r>
                <a:rPr lang="en-US" sz="2400" b="1" dirty="0">
                  <a:solidFill>
                    <a:srgbClr val="FFC000"/>
                  </a:solidFill>
                </a:rPr>
                <a:t>-1/2</a:t>
              </a:r>
              <a:r>
                <a:rPr lang="en-US" sz="2400" b="1" dirty="0"/>
                <a:t>)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2E774292-2A31-6C87-504B-9A85772B7C33}"/>
              </a:ext>
            </a:extLst>
          </p:cNvPr>
          <p:cNvSpPr txBox="1"/>
          <p:nvPr/>
        </p:nvSpPr>
        <p:spPr>
          <a:xfrm>
            <a:off x="444930" y="4381986"/>
            <a:ext cx="1792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32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3200" b="1" baseline="30000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 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A49908C-7373-7AF3-BF52-B48ECFFA765F}"/>
              </a:ext>
            </a:extLst>
          </p:cNvPr>
          <p:cNvGrpSpPr/>
          <p:nvPr/>
        </p:nvGrpSpPr>
        <p:grpSpPr>
          <a:xfrm>
            <a:off x="2373833" y="3940930"/>
            <a:ext cx="2166327" cy="1228372"/>
            <a:chOff x="4407634" y="4551647"/>
            <a:chExt cx="2166327" cy="1228372"/>
          </a:xfrm>
        </p:grpSpPr>
        <p:sp>
          <p:nvSpPr>
            <p:cNvPr id="47" name="Flowchart: Process 82">
              <a:extLst>
                <a:ext uri="{FF2B5EF4-FFF2-40B4-BE49-F238E27FC236}">
                  <a16:creationId xmlns:a16="http://schemas.microsoft.com/office/drawing/2014/main" id="{88E47C8F-B88A-57C7-DFBE-457550BCC668}"/>
                </a:ext>
              </a:extLst>
            </p:cNvPr>
            <p:cNvSpPr/>
            <p:nvPr/>
          </p:nvSpPr>
          <p:spPr>
            <a:xfrm>
              <a:off x="4536492" y="5042323"/>
              <a:ext cx="414066" cy="408201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↑</a:t>
              </a:r>
              <a:endParaRPr lang="en-US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Flowchart: Process 83">
              <a:extLst>
                <a:ext uri="{FF2B5EF4-FFF2-40B4-BE49-F238E27FC236}">
                  <a16:creationId xmlns:a16="http://schemas.microsoft.com/office/drawing/2014/main" id="{71C87484-81AA-5E65-5EA8-7283AF641C3F}"/>
                </a:ext>
              </a:extLst>
            </p:cNvPr>
            <p:cNvSpPr/>
            <p:nvPr/>
          </p:nvSpPr>
          <p:spPr>
            <a:xfrm>
              <a:off x="4950558" y="5042323"/>
              <a:ext cx="414066" cy="408201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↑</a:t>
              </a:r>
              <a:endParaRPr lang="en-US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Flowchart: Process 84">
              <a:extLst>
                <a:ext uri="{FF2B5EF4-FFF2-40B4-BE49-F238E27FC236}">
                  <a16:creationId xmlns:a16="http://schemas.microsoft.com/office/drawing/2014/main" id="{4C0B29A9-E6D5-BCB5-D0F3-F2504EE7BC5C}"/>
                </a:ext>
              </a:extLst>
            </p:cNvPr>
            <p:cNvSpPr/>
            <p:nvPr/>
          </p:nvSpPr>
          <p:spPr>
            <a:xfrm>
              <a:off x="5364624" y="5042323"/>
              <a:ext cx="414066" cy="408201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↑</a:t>
              </a:r>
              <a:endParaRPr lang="en-US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21E5FA2-EF4A-A086-815F-C4FDD37F0BCE}"/>
                </a:ext>
              </a:extLst>
            </p:cNvPr>
            <p:cNvSpPr txBox="1"/>
            <p:nvPr/>
          </p:nvSpPr>
          <p:spPr>
            <a:xfrm>
              <a:off x="4537855" y="5401131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-2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D5EBDAE-03B6-6E46-E329-DE7B3D87919B}"/>
                </a:ext>
              </a:extLst>
            </p:cNvPr>
            <p:cNvSpPr txBox="1"/>
            <p:nvPr/>
          </p:nvSpPr>
          <p:spPr>
            <a:xfrm>
              <a:off x="4991495" y="5410009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-1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F6521C0-7AD6-E7F9-8B90-FAD79E35CC2A}"/>
                </a:ext>
              </a:extLst>
            </p:cNvPr>
            <p:cNvSpPr txBox="1"/>
            <p:nvPr/>
          </p:nvSpPr>
          <p:spPr>
            <a:xfrm>
              <a:off x="5421539" y="540113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ED47E48-E098-83FE-D93D-DFE77B4B559C}"/>
                </a:ext>
              </a:extLst>
            </p:cNvPr>
            <p:cNvSpPr txBox="1"/>
            <p:nvPr/>
          </p:nvSpPr>
          <p:spPr>
            <a:xfrm>
              <a:off x="4407634" y="4551647"/>
              <a:ext cx="60946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3d</a:t>
              </a:r>
              <a:r>
                <a:rPr lang="en-US" sz="2400" b="1" baseline="30000" dirty="0"/>
                <a:t>4</a:t>
              </a:r>
              <a:endParaRPr lang="en-US" sz="2400" b="1" dirty="0"/>
            </a:p>
          </p:txBody>
        </p:sp>
        <p:sp>
          <p:nvSpPr>
            <p:cNvPr id="54" name="Flowchart: Process 89">
              <a:extLst>
                <a:ext uri="{FF2B5EF4-FFF2-40B4-BE49-F238E27FC236}">
                  <a16:creationId xmlns:a16="http://schemas.microsoft.com/office/drawing/2014/main" id="{3B0E3B16-3C78-A0A6-FC21-A0A18C66F181}"/>
                </a:ext>
              </a:extLst>
            </p:cNvPr>
            <p:cNvSpPr/>
            <p:nvPr/>
          </p:nvSpPr>
          <p:spPr>
            <a:xfrm>
              <a:off x="5762984" y="5042323"/>
              <a:ext cx="414066" cy="408201"/>
            </a:xfrm>
            <a:prstGeom prst="flowChartProcess">
              <a:avLst/>
            </a:prstGeom>
            <a:solidFill>
              <a:srgbClr val="00FFC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↑</a:t>
              </a:r>
              <a:endParaRPr lang="en-US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lowchart: Process 90">
              <a:extLst>
                <a:ext uri="{FF2B5EF4-FFF2-40B4-BE49-F238E27FC236}">
                  <a16:creationId xmlns:a16="http://schemas.microsoft.com/office/drawing/2014/main" id="{7C0D22DD-A63E-1AB4-8A9B-CAF3E4006A6A}"/>
                </a:ext>
              </a:extLst>
            </p:cNvPr>
            <p:cNvSpPr/>
            <p:nvPr/>
          </p:nvSpPr>
          <p:spPr>
            <a:xfrm>
              <a:off x="6159895" y="5042323"/>
              <a:ext cx="414066" cy="408201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026EE2A-D7FA-A427-BA80-1E22C647BCF8}"/>
                </a:ext>
              </a:extLst>
            </p:cNvPr>
            <p:cNvSpPr txBox="1"/>
            <p:nvPr/>
          </p:nvSpPr>
          <p:spPr>
            <a:xfrm>
              <a:off x="5749020" y="5410009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2BEF795-CA95-D59F-35BA-BB4D2CD22CD7}"/>
                </a:ext>
              </a:extLst>
            </p:cNvPr>
            <p:cNvSpPr txBox="1"/>
            <p:nvPr/>
          </p:nvSpPr>
          <p:spPr>
            <a:xfrm>
              <a:off x="6152815" y="5410687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+2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F92F6C0-B99A-B169-BCC5-211C4713BE35}"/>
              </a:ext>
            </a:extLst>
          </p:cNvPr>
          <p:cNvGrpSpPr/>
          <p:nvPr/>
        </p:nvGrpSpPr>
        <p:grpSpPr>
          <a:xfrm>
            <a:off x="2395943" y="5501903"/>
            <a:ext cx="2912422" cy="1277970"/>
            <a:chOff x="4486381" y="4594382"/>
            <a:chExt cx="2160480" cy="1277970"/>
          </a:xfrm>
        </p:grpSpPr>
        <p:sp>
          <p:nvSpPr>
            <p:cNvPr id="59" name="Flowchart: Process 97">
              <a:extLst>
                <a:ext uri="{FF2B5EF4-FFF2-40B4-BE49-F238E27FC236}">
                  <a16:creationId xmlns:a16="http://schemas.microsoft.com/office/drawing/2014/main" id="{1F8D485B-05C4-3FD9-7801-08DBD7B9FB77}"/>
                </a:ext>
              </a:extLst>
            </p:cNvPr>
            <p:cNvSpPr/>
            <p:nvPr/>
          </p:nvSpPr>
          <p:spPr>
            <a:xfrm>
              <a:off x="4536492" y="5042323"/>
              <a:ext cx="414066" cy="408201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↑</a:t>
              </a:r>
              <a:r>
                <a:rPr lang="en-US" sz="2400" dirty="0">
                  <a:solidFill>
                    <a:srgbClr val="CC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↓</a:t>
              </a:r>
            </a:p>
          </p:txBody>
        </p:sp>
        <p:sp>
          <p:nvSpPr>
            <p:cNvPr id="60" name="Flowchart: Process 98">
              <a:extLst>
                <a:ext uri="{FF2B5EF4-FFF2-40B4-BE49-F238E27FC236}">
                  <a16:creationId xmlns:a16="http://schemas.microsoft.com/office/drawing/2014/main" id="{9D3C14AA-7B43-0881-6E62-3EA6FA57F7A4}"/>
                </a:ext>
              </a:extLst>
            </p:cNvPr>
            <p:cNvSpPr/>
            <p:nvPr/>
          </p:nvSpPr>
          <p:spPr>
            <a:xfrm>
              <a:off x="4950558" y="5042323"/>
              <a:ext cx="414066" cy="408201"/>
            </a:xfrm>
            <a:prstGeom prst="flowChartProcess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↑</a:t>
              </a:r>
              <a:r>
                <a:rPr lang="en-US" sz="2400" dirty="0">
                  <a:solidFill>
                    <a:srgbClr val="CC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↓</a:t>
              </a:r>
            </a:p>
          </p:txBody>
        </p:sp>
        <p:sp>
          <p:nvSpPr>
            <p:cNvPr id="61" name="Flowchart: Process 99">
              <a:extLst>
                <a:ext uri="{FF2B5EF4-FFF2-40B4-BE49-F238E27FC236}">
                  <a16:creationId xmlns:a16="http://schemas.microsoft.com/office/drawing/2014/main" id="{11FC367F-1BB1-715E-5426-9FFC42D41021}"/>
                </a:ext>
              </a:extLst>
            </p:cNvPr>
            <p:cNvSpPr/>
            <p:nvPr/>
          </p:nvSpPr>
          <p:spPr>
            <a:xfrm>
              <a:off x="5364624" y="5042323"/>
              <a:ext cx="414066" cy="408201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↑</a:t>
              </a:r>
              <a:endParaRPr lang="en-US" sz="2400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2BDC791-D25A-FB78-E8DC-0DC84DFDDE72}"/>
                </a:ext>
              </a:extLst>
            </p:cNvPr>
            <p:cNvSpPr txBox="1"/>
            <p:nvPr/>
          </p:nvSpPr>
          <p:spPr>
            <a:xfrm>
              <a:off x="4537855" y="5401131"/>
              <a:ext cx="4347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-2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E6747F2-9957-A236-099A-23E47515D47C}"/>
                </a:ext>
              </a:extLst>
            </p:cNvPr>
            <p:cNvSpPr txBox="1"/>
            <p:nvPr/>
          </p:nvSpPr>
          <p:spPr>
            <a:xfrm>
              <a:off x="4991495" y="5410009"/>
              <a:ext cx="4347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-1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94E6B33-1ED7-E590-2C0F-1B841C29D29B}"/>
                </a:ext>
              </a:extLst>
            </p:cNvPr>
            <p:cNvSpPr txBox="1"/>
            <p:nvPr/>
          </p:nvSpPr>
          <p:spPr>
            <a:xfrm>
              <a:off x="5421539" y="54011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E6D77B0-BF98-8149-0234-55447E23577C}"/>
                </a:ext>
              </a:extLst>
            </p:cNvPr>
            <p:cNvSpPr txBox="1"/>
            <p:nvPr/>
          </p:nvSpPr>
          <p:spPr>
            <a:xfrm>
              <a:off x="4486381" y="4594382"/>
              <a:ext cx="60946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3d</a:t>
              </a:r>
              <a:r>
                <a:rPr lang="en-US" sz="2400" b="1" baseline="30000" dirty="0"/>
                <a:t>7</a:t>
              </a:r>
              <a:endParaRPr lang="en-US" sz="2400" b="1" dirty="0"/>
            </a:p>
          </p:txBody>
        </p:sp>
        <p:sp>
          <p:nvSpPr>
            <p:cNvPr id="66" name="Flowchart: Process 104">
              <a:extLst>
                <a:ext uri="{FF2B5EF4-FFF2-40B4-BE49-F238E27FC236}">
                  <a16:creationId xmlns:a16="http://schemas.microsoft.com/office/drawing/2014/main" id="{648BC07A-336D-82B2-37D6-E815110CF211}"/>
                </a:ext>
              </a:extLst>
            </p:cNvPr>
            <p:cNvSpPr/>
            <p:nvPr/>
          </p:nvSpPr>
          <p:spPr>
            <a:xfrm>
              <a:off x="5762984" y="5042323"/>
              <a:ext cx="414066" cy="408201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↑</a:t>
              </a:r>
              <a:endParaRPr lang="en-US" sz="2400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Flowchart: Process 105">
              <a:extLst>
                <a:ext uri="{FF2B5EF4-FFF2-40B4-BE49-F238E27FC236}">
                  <a16:creationId xmlns:a16="http://schemas.microsoft.com/office/drawing/2014/main" id="{D99305C5-4660-681E-D574-7B2F544459D5}"/>
                </a:ext>
              </a:extLst>
            </p:cNvPr>
            <p:cNvSpPr/>
            <p:nvPr/>
          </p:nvSpPr>
          <p:spPr>
            <a:xfrm>
              <a:off x="6159895" y="5042323"/>
              <a:ext cx="414066" cy="408201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↑</a:t>
              </a:r>
              <a:endParaRPr lang="en-US" sz="2400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94CB1B5-5091-7586-0CAA-B64C1A78C63A}"/>
                </a:ext>
              </a:extLst>
            </p:cNvPr>
            <p:cNvSpPr txBox="1"/>
            <p:nvPr/>
          </p:nvSpPr>
          <p:spPr>
            <a:xfrm>
              <a:off x="5749020" y="5410009"/>
              <a:ext cx="4940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+1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046A36B-E64A-3594-E72A-1A59D9A437B1}"/>
                </a:ext>
              </a:extLst>
            </p:cNvPr>
            <p:cNvSpPr txBox="1"/>
            <p:nvPr/>
          </p:nvSpPr>
          <p:spPr>
            <a:xfrm>
              <a:off x="6152815" y="5410687"/>
              <a:ext cx="4940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+2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A723BC3-0637-9C6F-25EE-7ED7C2264C1B}"/>
              </a:ext>
            </a:extLst>
          </p:cNvPr>
          <p:cNvGrpSpPr/>
          <p:nvPr/>
        </p:nvGrpSpPr>
        <p:grpSpPr>
          <a:xfrm>
            <a:off x="5457849" y="5987632"/>
            <a:ext cx="3995496" cy="461665"/>
            <a:chOff x="9266162" y="3289881"/>
            <a:chExt cx="3995496" cy="461665"/>
          </a:xfrm>
        </p:grpSpPr>
        <p:sp>
          <p:nvSpPr>
            <p:cNvPr id="71" name="Striped Right Arrow 70">
              <a:extLst>
                <a:ext uri="{FF2B5EF4-FFF2-40B4-BE49-F238E27FC236}">
                  <a16:creationId xmlns:a16="http://schemas.microsoft.com/office/drawing/2014/main" id="{C3D83AFB-A64C-784E-A8A5-9D1F4D44C55C}"/>
                </a:ext>
              </a:extLst>
            </p:cNvPr>
            <p:cNvSpPr/>
            <p:nvPr/>
          </p:nvSpPr>
          <p:spPr>
            <a:xfrm>
              <a:off x="9266162" y="3363983"/>
              <a:ext cx="310718" cy="247208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EE6AB62-1469-D793-4936-395E768349FC}"/>
                </a:ext>
              </a:extLst>
            </p:cNvPr>
            <p:cNvSpPr txBox="1"/>
            <p:nvPr/>
          </p:nvSpPr>
          <p:spPr>
            <a:xfrm>
              <a:off x="9667404" y="3289881"/>
              <a:ext cx="3594254" cy="46166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ot"/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sz="24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  <a:r>
                <a:rPr lang="en-US" sz="2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,</a:t>
              </a:r>
              <a:r>
                <a:rPr lang="en-US" sz="2400" b="1" dirty="0" err="1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</a:t>
              </a:r>
              <a:r>
                <a:rPr lang="en-US" sz="2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,</a:t>
              </a:r>
              <a:r>
                <a:rPr lang="en-US" sz="2400" b="1" dirty="0" err="1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en-US" sz="2400" b="1" baseline="-25000" dirty="0" err="1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</a:t>
              </a:r>
              <a:r>
                <a:rPr lang="en-US" sz="2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,</a:t>
              </a:r>
              <a:r>
                <a:rPr lang="en-US" sz="2400" b="1" dirty="0" err="1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en-US" sz="2400" b="1" baseline="-25000" dirty="0" err="1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) = (3,</a:t>
              </a:r>
              <a:r>
                <a:rPr lang="en-US" sz="2400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,</a:t>
              </a:r>
              <a:r>
                <a:rPr lang="en-US" sz="24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,</a:t>
              </a:r>
              <a:r>
                <a:rPr lang="en-US" sz="24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-1/2</a:t>
              </a:r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91B883B-DCEE-4D0B-3DA8-D82037EA7BBB}"/>
              </a:ext>
            </a:extLst>
          </p:cNvPr>
          <p:cNvGrpSpPr/>
          <p:nvPr/>
        </p:nvGrpSpPr>
        <p:grpSpPr>
          <a:xfrm>
            <a:off x="4910241" y="4381635"/>
            <a:ext cx="4378701" cy="523220"/>
            <a:chOff x="9278194" y="3206957"/>
            <a:chExt cx="4378701" cy="523220"/>
          </a:xfrm>
        </p:grpSpPr>
        <p:sp>
          <p:nvSpPr>
            <p:cNvPr id="74" name="Striped Right Arrow 73">
              <a:extLst>
                <a:ext uri="{FF2B5EF4-FFF2-40B4-BE49-F238E27FC236}">
                  <a16:creationId xmlns:a16="http://schemas.microsoft.com/office/drawing/2014/main" id="{3D0F738D-7D4D-BE8D-0B31-7976E532FEA7}"/>
                </a:ext>
              </a:extLst>
            </p:cNvPr>
            <p:cNvSpPr/>
            <p:nvPr/>
          </p:nvSpPr>
          <p:spPr>
            <a:xfrm>
              <a:off x="9278194" y="3363983"/>
              <a:ext cx="310718" cy="247208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67D5F7B-B2D7-9EB4-AFFC-8BC2B78AC5FF}"/>
                </a:ext>
              </a:extLst>
            </p:cNvPr>
            <p:cNvSpPr txBox="1"/>
            <p:nvPr/>
          </p:nvSpPr>
          <p:spPr>
            <a:xfrm>
              <a:off x="9676318" y="3206957"/>
              <a:ext cx="3980577" cy="52322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ot"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(</a:t>
              </a:r>
              <a:r>
                <a:rPr lang="en-US" sz="2800" b="1" dirty="0" err="1">
                  <a:solidFill>
                    <a:srgbClr val="FF0000"/>
                  </a:solidFill>
                </a:rPr>
                <a:t>n</a:t>
              </a:r>
              <a:r>
                <a:rPr lang="en-US" sz="2800" b="1" dirty="0" err="1"/>
                <a:t>,</a:t>
              </a:r>
              <a:r>
                <a:rPr lang="en-US" sz="2800" b="1" dirty="0" err="1">
                  <a:solidFill>
                    <a:srgbClr val="0000FF"/>
                  </a:solidFill>
                </a:rPr>
                <a:t>l</a:t>
              </a:r>
              <a:r>
                <a:rPr lang="en-US" sz="2800" b="1" dirty="0" err="1"/>
                <a:t>,</a:t>
              </a:r>
              <a:r>
                <a:rPr lang="en-US" sz="2800" b="1" dirty="0" err="1">
                  <a:solidFill>
                    <a:srgbClr val="00B050"/>
                  </a:solidFill>
                </a:rPr>
                <a:t>m</a:t>
              </a:r>
              <a:r>
                <a:rPr lang="en-US" sz="2800" b="1" baseline="-25000" dirty="0" err="1">
                  <a:solidFill>
                    <a:srgbClr val="00B050"/>
                  </a:solidFill>
                </a:rPr>
                <a:t>l</a:t>
              </a:r>
              <a:r>
                <a:rPr lang="en-US" sz="2800" b="1" dirty="0" err="1"/>
                <a:t>,</a:t>
              </a:r>
              <a:r>
                <a:rPr lang="en-US" sz="2800" b="1" dirty="0" err="1">
                  <a:solidFill>
                    <a:srgbClr val="FFC000"/>
                  </a:solidFill>
                </a:rPr>
                <a:t>m</a:t>
              </a:r>
              <a:r>
                <a:rPr lang="en-US" sz="2800" b="1" baseline="-25000" dirty="0" err="1">
                  <a:solidFill>
                    <a:srgbClr val="FFC000"/>
                  </a:solidFill>
                </a:rPr>
                <a:t>s</a:t>
              </a:r>
              <a:r>
                <a:rPr lang="en-US" sz="2800" b="1" dirty="0"/>
                <a:t>) = (3,</a:t>
              </a:r>
              <a:r>
                <a:rPr lang="en-US" sz="2800" b="1" dirty="0">
                  <a:solidFill>
                    <a:srgbClr val="0000FF"/>
                  </a:solidFill>
                </a:rPr>
                <a:t>2</a:t>
              </a:r>
              <a:r>
                <a:rPr lang="en-US" sz="2800" b="1" dirty="0"/>
                <a:t>,</a:t>
              </a:r>
              <a:r>
                <a:rPr lang="en-US" sz="2800" b="1" dirty="0">
                  <a:solidFill>
                    <a:srgbClr val="00B050"/>
                  </a:solidFill>
                </a:rPr>
                <a:t>+1</a:t>
              </a:r>
              <a:r>
                <a:rPr lang="en-US" sz="2800" b="1" dirty="0"/>
                <a:t>,</a:t>
              </a:r>
              <a:r>
                <a:rPr lang="en-US" sz="2800" b="1" dirty="0">
                  <a:solidFill>
                    <a:srgbClr val="FFC000"/>
                  </a:solidFill>
                </a:rPr>
                <a:t>+1/2</a:t>
              </a:r>
              <a:r>
                <a:rPr lang="en-US" sz="2800" b="1" dirty="0"/>
                <a:t>)</a:t>
              </a:r>
            </a:p>
          </p:txBody>
        </p:sp>
      </p:grpSp>
      <p:sp>
        <p:nvSpPr>
          <p:cNvPr id="76" name="Left Brace 75">
            <a:extLst>
              <a:ext uri="{FF2B5EF4-FFF2-40B4-BE49-F238E27FC236}">
                <a16:creationId xmlns:a16="http://schemas.microsoft.com/office/drawing/2014/main" id="{1E63262A-34DD-20EF-5EFF-D3A03EC66AED}"/>
              </a:ext>
            </a:extLst>
          </p:cNvPr>
          <p:cNvSpPr/>
          <p:nvPr/>
        </p:nvSpPr>
        <p:spPr>
          <a:xfrm rot="5400000">
            <a:off x="9014512" y="5576115"/>
            <a:ext cx="205715" cy="701065"/>
          </a:xfrm>
          <a:prstGeom prst="leftBrace">
            <a:avLst/>
          </a:prstGeom>
          <a:ln w="19050">
            <a:solidFill>
              <a:srgbClr val="CC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31C852B-7091-12C3-36AA-9F8983A51E3B}"/>
              </a:ext>
            </a:extLst>
          </p:cNvPr>
          <p:cNvSpPr txBox="1"/>
          <p:nvPr/>
        </p:nvSpPr>
        <p:spPr>
          <a:xfrm>
            <a:off x="431558" y="5942435"/>
            <a:ext cx="1907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32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3200" b="1" baseline="30000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 → </a:t>
            </a:r>
            <a:endParaRPr lang="en-US" sz="3200" b="1" dirty="0">
              <a:solidFill>
                <a:srgbClr val="CC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718531" y="5257941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L=2 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3441887" y="5317237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OB=2l+1=5 </a:t>
            </a:r>
          </a:p>
        </p:txBody>
      </p:sp>
    </p:spTree>
    <p:extLst>
      <p:ext uri="{BB962C8B-B14F-4D97-AF65-F5344CB8AC3E}">
        <p14:creationId xmlns:p14="http://schemas.microsoft.com/office/powerpoint/2010/main" val="3327849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6513" y="6459785"/>
            <a:ext cx="360707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7DC7CEEF-D1DD-F704-1A5E-07EBCF8316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28" y="52053"/>
                <a:ext cx="11858084" cy="583448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800" kern="1200" spc="-5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TW" sz="4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Alpha (</a:t>
                </a:r>
                <a:r>
                  <a:rPr lang="el-GR" altLang="zh-TW" sz="4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α</a:t>
                </a:r>
                <a:r>
                  <a:rPr lang="en-US" altLang="zh-TW" sz="4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), beta (</a:t>
                </a:r>
                <a:r>
                  <a:rPr lang="el-GR" altLang="zh-TW" sz="4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β</a:t>
                </a:r>
                <a:r>
                  <a:rPr lang="en-US" altLang="zh-TW" sz="4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 Particles, and gamma (</a:t>
                </a:r>
                <a14:m>
                  <m:oMath xmlns:m="http://schemas.openxmlformats.org/officeDocument/2006/math">
                    <m:r>
                      <a:rPr lang="en-US" altLang="zh-TW" sz="4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𝜸</m:t>
                    </m:r>
                  </m:oMath>
                </a14:m>
                <a:r>
                  <a:rPr lang="en-US" altLang="zh-TW" sz="4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r>
                  <a:rPr lang="en-US" altLang="zh-TW" sz="4000" b="1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TW" sz="4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ray</a:t>
                </a:r>
                <a:endParaRPr lang="zh-TW" altLang="en-US" sz="4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7DC7CEEF-D1DD-F704-1A5E-07EBCF831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28" y="52053"/>
                <a:ext cx="11858084" cy="583448"/>
              </a:xfrm>
              <a:prstGeom prst="rect">
                <a:avLst/>
              </a:prstGeom>
              <a:blipFill>
                <a:blip r:embed="rId3"/>
                <a:stretch>
                  <a:fillRect l="-1818" t="-34783" b="-50000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3B80B82E-4054-87CB-980B-D5A2351CFCF0}"/>
              </a:ext>
            </a:extLst>
          </p:cNvPr>
          <p:cNvSpPr/>
          <p:nvPr/>
        </p:nvSpPr>
        <p:spPr>
          <a:xfrm>
            <a:off x="5872745" y="2549448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spcAft>
                <a:spcPts val="1200"/>
              </a:spcAft>
              <a:buFontTx/>
              <a:buChar char="-"/>
            </a:pPr>
            <a:r>
              <a:rPr lang="en-US" sz="28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Alpha (</a:t>
            </a:r>
            <a:r>
              <a:rPr lang="el-GR" sz="28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sz="28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Particle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charged electrons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the same mass and energy as the He nucleus.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A8644B-4EC6-3080-C94F-652A2E5B3FE9}"/>
              </a:ext>
            </a:extLst>
          </p:cNvPr>
          <p:cNvSpPr/>
          <p:nvPr/>
        </p:nvSpPr>
        <p:spPr>
          <a:xfrm>
            <a:off x="5853379" y="4114067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spcAft>
                <a:spcPts val="1200"/>
              </a:spcAft>
              <a:buFontTx/>
              <a:buChar char="-"/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Beta (</a:t>
            </a:r>
            <a:r>
              <a:rPr lang="el-GR" sz="2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Particle: 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negative charges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is similar to an electron.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670CC4-CC82-17D1-6BAB-15081C09859A}"/>
              </a:ext>
            </a:extLst>
          </p:cNvPr>
          <p:cNvSpPr/>
          <p:nvPr/>
        </p:nvSpPr>
        <p:spPr>
          <a:xfrm>
            <a:off x="5890866" y="5247799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spcAft>
                <a:spcPts val="1200"/>
              </a:spcAft>
              <a:buFontTx/>
              <a:buChar char="-"/>
            </a:pPr>
            <a:r>
              <a:rPr lang="en-US" sz="2800" b="1" dirty="0">
                <a:solidFill>
                  <a:srgbClr val="CC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Gamma (</a:t>
            </a:r>
            <a:r>
              <a:rPr lang="el-GR" sz="2800" b="1" dirty="0">
                <a:solidFill>
                  <a:srgbClr val="CC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800" b="1" dirty="0">
                <a:solidFill>
                  <a:srgbClr val="CC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Ray: </a:t>
            </a:r>
            <a:r>
              <a:rPr lang="en-US" sz="2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affected by electromagnetic field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It’s form in high energy radiation.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EFE3B5-16FA-7C05-5B67-55E3A11C9DE4}"/>
              </a:ext>
            </a:extLst>
          </p:cNvPr>
          <p:cNvGrpSpPr/>
          <p:nvPr/>
        </p:nvGrpSpPr>
        <p:grpSpPr>
          <a:xfrm>
            <a:off x="139559" y="911928"/>
            <a:ext cx="12027661" cy="5257974"/>
            <a:chOff x="139559" y="911928"/>
            <a:chExt cx="12027661" cy="525797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FBDE549-9D7B-EEB8-E5DB-9B866E71586B}"/>
                </a:ext>
              </a:extLst>
            </p:cNvPr>
            <p:cNvGrpSpPr/>
            <p:nvPr/>
          </p:nvGrpSpPr>
          <p:grpSpPr>
            <a:xfrm>
              <a:off x="139559" y="911928"/>
              <a:ext cx="12027661" cy="2937916"/>
              <a:chOff x="139559" y="911928"/>
              <a:chExt cx="12027661" cy="2937916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CCA9CB5-CE1E-3E54-FB17-F13047B14CE3}"/>
                  </a:ext>
                </a:extLst>
              </p:cNvPr>
              <p:cNvSpPr txBox="1"/>
              <p:nvPr/>
            </p:nvSpPr>
            <p:spPr>
              <a:xfrm>
                <a:off x="5872745" y="996107"/>
                <a:ext cx="6294475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spcAft>
                    <a:spcPts val="1200"/>
                  </a:spcAft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radiation interacts with an electrical or magnetic field, </a:t>
                </a:r>
                <a:r>
                  <a:rPr lang="en-US" sz="28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three types are identified:</a:t>
                </a: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AC553D5-B516-EC76-14C8-D613CF470835}"/>
                  </a:ext>
                </a:extLst>
              </p:cNvPr>
              <p:cNvSpPr/>
              <p:nvPr/>
            </p:nvSpPr>
            <p:spPr>
              <a:xfrm>
                <a:off x="139559" y="911928"/>
                <a:ext cx="45971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zh-TW" sz="2800" b="1" u="sng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Permanent Marker"/>
                  </a:rPr>
                  <a:t>Rutherford and </a:t>
                </a:r>
                <a:r>
                  <a:rPr lang="en-US" altLang="zh-TW" sz="2800" b="1" u="sng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Permanent Marker"/>
                  </a:rPr>
                  <a:t>Vilard</a:t>
                </a:r>
                <a:r>
                  <a:rPr lang="en-US" altLang="zh-TW" sz="2800" b="1" u="sng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Permanent Marker"/>
                  </a:rPr>
                  <a:t> Exp.</a:t>
                </a:r>
                <a:r>
                  <a:rPr lang="en-US" altLang="zh-TW" sz="2800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Permanent Marker"/>
                  </a:rPr>
                  <a:t>:</a:t>
                </a:r>
              </a:p>
            </p:txBody>
          </p: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279B7073-3A35-05A3-FDC4-12E00B7778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1157" y="1686851"/>
                <a:ext cx="5145414" cy="2162993"/>
              </a:xfrm>
              <a:prstGeom prst="rect">
                <a:avLst/>
              </a:prstGeom>
            </p:spPr>
          </p:pic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9774F40-F501-89B8-6AFE-5AA43EEE0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3864" y="4884831"/>
              <a:ext cx="2736045" cy="105697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4C816F5-7759-C6A5-9390-31EC53429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621" y="4407777"/>
              <a:ext cx="2409825" cy="1762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364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6513" y="6459785"/>
            <a:ext cx="360707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9328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Discovery of Proton &amp; Neutron</a:t>
            </a:r>
            <a:r>
              <a:rPr lang="en-US" altLang="zh-TW" sz="4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2579F6-17AD-92B5-778B-D533433E427F}"/>
              </a:ext>
            </a:extLst>
          </p:cNvPr>
          <p:cNvSpPr/>
          <p:nvPr/>
        </p:nvSpPr>
        <p:spPr>
          <a:xfrm>
            <a:off x="5027448" y="892879"/>
            <a:ext cx="6874910" cy="2793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113" indent="347663" algn="just">
              <a:lnSpc>
                <a:spcPct val="150000"/>
              </a:lnSpc>
              <a:buClr>
                <a:srgbClr val="3A003A"/>
              </a:buClr>
              <a:buSzPct val="85000"/>
              <a:buFont typeface="Wingdings" pitchFamily="2" charset="2"/>
              <a:buChar char="Ø"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Based on their </a:t>
            </a:r>
            <a:r>
              <a:rPr lang="en-US" alt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epx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., E. Goldstein and E. Rutherford claimed that </a:t>
            </a:r>
            <a:r>
              <a:rPr lang="en-US" alt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he nucleus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has a 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small volume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with positively charged particles called “</a:t>
            </a:r>
            <a:r>
              <a:rPr lang="en-US" sz="24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protons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” located at the center of the atom. Its mass is 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1.67x10</a:t>
            </a:r>
            <a:r>
              <a:rPr lang="en-US" sz="2400" b="1" u="sng" baseline="30000" dirty="0">
                <a:latin typeface="Arial" panose="020B0604020202020204" pitchFamily="34" charset="0"/>
                <a:cs typeface="Arial" panose="020B0604020202020204" pitchFamily="34" charset="0"/>
              </a:rPr>
              <a:t>-24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 g (relative mass = 1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x-non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AEA94C-FC60-DE2B-0679-2A509713E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00" y="1051619"/>
            <a:ext cx="4069003" cy="27196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A952DB-B1B6-EA28-6D0A-6CA521DD7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88" y="4087655"/>
            <a:ext cx="5661114" cy="2254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6F99588-BAD2-3921-35E8-0D68490BDEE6}"/>
              </a:ext>
            </a:extLst>
          </p:cNvPr>
          <p:cNvSpPr/>
          <p:nvPr/>
        </p:nvSpPr>
        <p:spPr>
          <a:xfrm>
            <a:off x="6110652" y="4087655"/>
            <a:ext cx="5661114" cy="2239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113" indent="347663" algn="just">
              <a:lnSpc>
                <a:spcPct val="150000"/>
              </a:lnSpc>
              <a:buClr>
                <a:srgbClr val="3A003A"/>
              </a:buClr>
              <a:buSzPct val="85000"/>
              <a:buFont typeface="Wingdings" pitchFamily="2" charset="2"/>
              <a:buChar char="Ø"/>
            </a:pPr>
            <a:r>
              <a:rPr lang="en-US" altLang="en-US" sz="2400" dirty="0">
                <a:latin typeface="Arial" panose="020B0604020202020204" pitchFamily="34" charset="0"/>
              </a:rPr>
              <a:t>1932 – </a:t>
            </a:r>
            <a:r>
              <a:rPr lang="en-US" altLang="en-US" sz="2400" dirty="0">
                <a:solidFill>
                  <a:srgbClr val="003399"/>
                </a:solidFill>
                <a:latin typeface="Arial" panose="020B0604020202020204" pitchFamily="34" charset="0"/>
              </a:rPr>
              <a:t>J. Chadwick</a:t>
            </a:r>
            <a:r>
              <a:rPr lang="en-US" altLang="en-US" sz="2400" dirty="0">
                <a:latin typeface="Arial" panose="020B0604020202020204" pitchFamily="34" charset="0"/>
              </a:rPr>
              <a:t> confirmed the existence of the “</a:t>
            </a:r>
            <a:r>
              <a:rPr lang="en-US" altLang="en-US" sz="2400" b="1" u="sng" dirty="0">
                <a:solidFill>
                  <a:srgbClr val="0000FF"/>
                </a:solidFill>
                <a:latin typeface="Arial" panose="020B0604020202020204" pitchFamily="34" charset="0"/>
              </a:rPr>
              <a:t>neutron</a:t>
            </a:r>
            <a:r>
              <a:rPr lang="en-US" altLang="en-US" sz="2400" dirty="0">
                <a:latin typeface="Arial" panose="020B0604020202020204" pitchFamily="34" charset="0"/>
              </a:rPr>
              <a:t>” – a particle with</a:t>
            </a:r>
            <a:r>
              <a:rPr lang="en-US" altLang="en-US" sz="2400" dirty="0">
                <a:solidFill>
                  <a:srgbClr val="FF33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400" b="1" u="sng" dirty="0">
                <a:solidFill>
                  <a:srgbClr val="0000FF"/>
                </a:solidFill>
                <a:latin typeface="Arial" panose="020B0604020202020204" pitchFamily="34" charset="0"/>
              </a:rPr>
              <a:t>no charge</a:t>
            </a:r>
            <a:r>
              <a:rPr lang="en-US" altLang="en-US" sz="2400" dirty="0">
                <a:latin typeface="Arial" panose="020B0604020202020204" pitchFamily="34" charset="0"/>
              </a:rPr>
              <a:t>, but a mass nearly equal to a proton.</a:t>
            </a:r>
          </a:p>
        </p:txBody>
      </p:sp>
    </p:spTree>
    <p:extLst>
      <p:ext uri="{BB962C8B-B14F-4D97-AF65-F5344CB8AC3E}">
        <p14:creationId xmlns:p14="http://schemas.microsoft.com/office/powerpoint/2010/main" val="92844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6513" y="6459785"/>
            <a:ext cx="360707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9328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Subatomic Particles</a:t>
            </a:r>
            <a:r>
              <a:rPr lang="en-US" altLang="zh-TW" sz="4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FF40ED29-FA40-2E94-E790-E05D0D4F1E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7004931"/>
                  </p:ext>
                </p:extLst>
              </p:nvPr>
            </p:nvGraphicFramePr>
            <p:xfrm>
              <a:off x="1483358" y="975698"/>
              <a:ext cx="9538211" cy="34195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5746">
                      <a:extLst>
                        <a:ext uri="{9D8B030D-6E8A-4147-A177-3AD203B41FA5}">
                          <a16:colId xmlns:a16="http://schemas.microsoft.com/office/drawing/2014/main" val="1638300694"/>
                        </a:ext>
                      </a:extLst>
                    </a:gridCol>
                    <a:gridCol w="2097024">
                      <a:extLst>
                        <a:ext uri="{9D8B030D-6E8A-4147-A177-3AD203B41FA5}">
                          <a16:colId xmlns:a16="http://schemas.microsoft.com/office/drawing/2014/main" val="2305136897"/>
                        </a:ext>
                      </a:extLst>
                    </a:gridCol>
                    <a:gridCol w="3596640">
                      <a:extLst>
                        <a:ext uri="{9D8B030D-6E8A-4147-A177-3AD203B41FA5}">
                          <a16:colId xmlns:a16="http://schemas.microsoft.com/office/drawing/2014/main" val="4002623438"/>
                        </a:ext>
                      </a:extLst>
                    </a:gridCol>
                    <a:gridCol w="1828801">
                      <a:extLst>
                        <a:ext uri="{9D8B030D-6E8A-4147-A177-3AD203B41FA5}">
                          <a16:colId xmlns:a16="http://schemas.microsoft.com/office/drawing/2014/main" val="4252661220"/>
                        </a:ext>
                      </a:extLst>
                    </a:gridCol>
                  </a:tblGrid>
                  <a:tr h="731182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ct val="0"/>
                            </a:spcAft>
                            <a:buClr>
                              <a:schemeClr val="hlink"/>
                            </a:buClr>
                            <a:buSzPct val="70000"/>
                            <a:buFont typeface="Wingdings" panose="05000000000000000000" pitchFamily="2" charset="2"/>
                            <a:buNone/>
                            <a:tabLst/>
                          </a:pPr>
                          <a:r>
                            <a:rPr kumimoji="0" lang="en-US" altLang="ko-KR" sz="28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3399"/>
                              </a:solidFill>
                              <a:effectLst/>
                              <a:latin typeface="Arial" panose="020B0604020202020204" pitchFamily="34" charset="0"/>
                              <a:ea typeface="굴림" charset="-127"/>
                            </a:rPr>
                            <a:t>Particles</a:t>
                          </a:r>
                        </a:p>
                      </a:txBody>
                      <a:tcPr marT="45722" marB="45722" anchor="ctr" horzOverflow="overflow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ct val="0"/>
                            </a:spcAft>
                            <a:buClr>
                              <a:schemeClr val="hlink"/>
                            </a:buClr>
                            <a:buSzPct val="70000"/>
                            <a:buFont typeface="Wingdings" panose="05000000000000000000" pitchFamily="2" charset="2"/>
                            <a:buNone/>
                            <a:tabLst/>
                          </a:pPr>
                          <a:r>
                            <a:rPr kumimoji="0" lang="en-US" altLang="ko-KR" sz="28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3399"/>
                              </a:solidFill>
                              <a:effectLst/>
                              <a:latin typeface="Arial" panose="020B0604020202020204" pitchFamily="34" charset="0"/>
                              <a:ea typeface="굴림" charset="-127"/>
                            </a:rPr>
                            <a:t>Charge</a:t>
                          </a:r>
                        </a:p>
                      </a:txBody>
                      <a:tcPr marT="45722" marB="45722" anchor="ctr" horzOverflow="overflow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ct val="0"/>
                            </a:spcAft>
                            <a:buClr>
                              <a:schemeClr val="hlink"/>
                            </a:buClr>
                            <a:buSzPct val="70000"/>
                            <a:buFont typeface="Wingdings" panose="05000000000000000000" pitchFamily="2" charset="2"/>
                            <a:buNone/>
                            <a:tabLst/>
                          </a:pPr>
                          <a:r>
                            <a:rPr kumimoji="0" lang="en-US" altLang="ko-KR" sz="28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3399"/>
                              </a:solidFill>
                              <a:effectLst/>
                              <a:latin typeface="Arial" panose="020B0604020202020204" pitchFamily="34" charset="0"/>
                              <a:ea typeface="굴림" charset="-127"/>
                            </a:rPr>
                            <a:t>Mass (g)</a:t>
                          </a:r>
                        </a:p>
                      </a:txBody>
                      <a:tcPr marT="45722" marB="45722" anchor="ctr" horzOverflow="overflow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ct val="0"/>
                            </a:spcAft>
                            <a:buClr>
                              <a:schemeClr val="hlink"/>
                            </a:buClr>
                            <a:buSzPct val="70000"/>
                            <a:buFont typeface="Wingdings" panose="05000000000000000000" pitchFamily="2" charset="2"/>
                            <a:buNone/>
                            <a:tabLst/>
                          </a:pPr>
                          <a:r>
                            <a:rPr kumimoji="0" lang="en-US" altLang="ko-KR" sz="28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3399"/>
                              </a:solidFill>
                              <a:effectLst/>
                              <a:latin typeface="Arial" panose="020B0604020202020204" pitchFamily="34" charset="0"/>
                              <a:ea typeface="굴림" charset="-127"/>
                            </a:rPr>
                            <a:t>Location</a:t>
                          </a:r>
                        </a:p>
                      </a:txBody>
                      <a:tcPr marT="45722" marB="45722" anchor="ctr" horzOverflow="overflow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3030411"/>
                      </a:ext>
                    </a:extLst>
                  </a:tr>
                  <a:tr h="370840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hlink"/>
                            </a:buClr>
                            <a:buSzPct val="70000"/>
                            <a:buFont typeface="Wingdings" panose="05000000000000000000" pitchFamily="2" charset="2"/>
                            <a:buNone/>
                            <a:tabLst/>
                          </a:pPr>
                          <a:r>
                            <a:rPr kumimoji="0" lang="en-US" altLang="ko-KR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굴림" charset="-127"/>
                            </a:rPr>
                            <a:t>Electron</a:t>
                          </a:r>
                        </a:p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hlink"/>
                            </a:buClr>
                            <a:buSzPct val="70000"/>
                            <a:buFont typeface="Wingdings" panose="05000000000000000000" pitchFamily="2" charset="2"/>
                            <a:buNone/>
                            <a:tabLst/>
                          </a:pPr>
                          <a:r>
                            <a:rPr kumimoji="0" lang="en-US" altLang="ko-KR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굴림" charset="-127"/>
                            </a:rPr>
                            <a:t>(e</a:t>
                          </a:r>
                          <a:r>
                            <a:rPr kumimoji="0" lang="en-US" altLang="ko-KR" sz="2400" b="0" i="0" u="none" strike="noStrike" cap="none" normalizeH="0" baseline="300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굴림" charset="-127"/>
                            </a:rPr>
                            <a:t>-</a:t>
                          </a:r>
                          <a:r>
                            <a:rPr kumimoji="0" lang="en-US" altLang="ko-KR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굴림" charset="-127"/>
                            </a:rPr>
                            <a:t>)</a:t>
                          </a:r>
                        </a:p>
                      </a:txBody>
                      <a:tcPr marT="45722" marB="45722" anchor="ctr" horzOverflow="overflow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x-none" sz="2400" b="0" dirty="0">
                              <a:solidFill>
                                <a:srgbClr val="0000FF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</a:t>
                          </a:r>
                        </a:p>
                        <a:p>
                          <a:pPr algn="ctr"/>
                          <a:r>
                            <a:rPr lang="x-none" sz="20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</a:t>
                          </a:r>
                          <a:r>
                            <a:rPr lang="en-US" sz="2000" b="0" i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-1.6 x 10</a:t>
                          </a:r>
                          <a:r>
                            <a:rPr lang="en-US" sz="2000" b="0" i="1" baseline="30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-19</a:t>
                          </a:r>
                          <a:r>
                            <a:rPr lang="en-US" sz="2000" b="0" i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C)</a:t>
                          </a:r>
                          <a:endParaRPr lang="x-none" sz="2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hlink"/>
                            </a:buClr>
                            <a:buSzPct val="70000"/>
                            <a:buFont typeface="Wingdings" panose="05000000000000000000" pitchFamily="2" charset="2"/>
                            <a:buNone/>
                            <a:tabLst/>
                          </a:pPr>
                          <a:r>
                            <a:rPr kumimoji="0" lang="en-US" altLang="ko-KR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굴림" charset="-127"/>
                              <a:cs typeface="Arial" panose="020B0604020202020204" pitchFamily="34" charset="0"/>
                            </a:rPr>
                            <a:t>    9.11 x 10</a:t>
                          </a:r>
                          <a:r>
                            <a:rPr kumimoji="0" lang="en-US" altLang="ko-KR" sz="2400" b="0" i="0" u="none" strike="noStrike" cap="none" normalizeH="0" baseline="300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굴림" charset="-127"/>
                              <a:cs typeface="Arial" panose="020B0604020202020204" pitchFamily="34" charset="0"/>
                            </a:rPr>
                            <a:t>-28 </a:t>
                          </a:r>
                          <a:endParaRPr kumimoji="0" lang="vi-VN" altLang="ko-KR" sz="24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hlink"/>
                            </a:buClr>
                            <a:buSzPct val="70000"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 xmlns:m="http://schemas.openxmlformats.org/officeDocument/2006/math">
                              <m:r>
                                <a:rPr kumimoji="0" lang="en-US" altLang="ko-KR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kumimoji="0" lang="en-US" altLang="ko-KR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굴림" charset="-127"/>
                              <a:cs typeface="Arial" panose="020B0604020202020204" pitchFamily="34" charset="0"/>
                            </a:rPr>
                            <a:t> 5.5e-4 amu</a:t>
                          </a:r>
                          <a:endParaRPr kumimoji="0" lang="en-US" altLang="ko-KR" sz="2400" b="0" i="0" u="none" strike="noStrike" cap="none" normalizeH="0" baseline="300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굴림" charset="-127"/>
                            <a:cs typeface="Arial" panose="020B0604020202020204" pitchFamily="34" charset="0"/>
                          </a:endParaRPr>
                        </a:p>
                      </a:txBody>
                      <a:tcPr marT="45722" marB="45722" anchor="ctr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hlink"/>
                            </a:buClr>
                            <a:buSzPct val="70000"/>
                            <a:buFont typeface="Wingdings" panose="05000000000000000000" pitchFamily="2" charset="2"/>
                            <a:buNone/>
                            <a:tabLst/>
                          </a:pPr>
                          <a:r>
                            <a:rPr kumimoji="0" lang="en-US" altLang="ko-KR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굴림" charset="-127"/>
                            </a:rPr>
                            <a:t>Electron cloud</a:t>
                          </a:r>
                        </a:p>
                      </a:txBody>
                      <a:tcPr marT="45722" marB="45722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3507699944"/>
                      </a:ext>
                    </a:extLst>
                  </a:tr>
                  <a:tr h="370840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hlink"/>
                            </a:buClr>
                            <a:buSzPct val="70000"/>
                            <a:buFont typeface="Wingdings" panose="05000000000000000000" pitchFamily="2" charset="2"/>
                            <a:buNone/>
                            <a:tabLst/>
                          </a:pPr>
                          <a:r>
                            <a:rPr kumimoji="0" lang="en-US" altLang="ko-KR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굴림" charset="-127"/>
                            </a:rPr>
                            <a:t>Proton</a:t>
                          </a:r>
                          <a:endParaRPr kumimoji="0" lang="en-US" altLang="ko-KR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Garamond" panose="02020404030301010803" pitchFamily="18" charset="0"/>
                            <a:ea typeface="굴림" charset="-127"/>
                          </a:endParaRPr>
                        </a:p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hlink"/>
                            </a:buClr>
                            <a:buSzPct val="70000"/>
                            <a:buFont typeface="Wingdings" panose="05000000000000000000" pitchFamily="2" charset="2"/>
                            <a:buNone/>
                            <a:tabLst/>
                          </a:pPr>
                          <a:r>
                            <a:rPr kumimoji="0" lang="en-US" altLang="ko-KR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굴림" charset="-127"/>
                            </a:rPr>
                            <a:t>(p</a:t>
                          </a:r>
                          <a:r>
                            <a:rPr kumimoji="0" lang="en-US" altLang="ko-KR" sz="2400" b="0" i="0" u="none" strike="noStrike" cap="none" normalizeH="0" baseline="300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굴림" charset="-127"/>
                            </a:rPr>
                            <a:t>+</a:t>
                          </a:r>
                          <a:r>
                            <a:rPr kumimoji="0" lang="en-US" altLang="ko-KR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굴림" charset="-127"/>
                            </a:rPr>
                            <a:t>)</a:t>
                          </a:r>
                        </a:p>
                      </a:txBody>
                      <a:tcPr marT="45722" marB="45722" anchor="ctr" horzOverflow="overflow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x-none" sz="2400" b="0" dirty="0">
                              <a:solidFill>
                                <a:srgbClr val="FF00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+1</a:t>
                          </a:r>
                        </a:p>
                        <a:p>
                          <a:pPr algn="ctr"/>
                          <a:r>
                            <a:rPr lang="x-none" sz="18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</a:t>
                          </a:r>
                          <a:r>
                            <a:rPr lang="en-US" sz="1800" b="0" i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-1.6 x 10</a:t>
                          </a:r>
                          <a:r>
                            <a:rPr lang="en-US" sz="1800" b="0" i="1" baseline="30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-19</a:t>
                          </a:r>
                          <a:r>
                            <a:rPr lang="en-US" sz="1800" b="0" i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C)</a:t>
                          </a:r>
                          <a:endParaRPr lang="x-none" sz="18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hlink"/>
                            </a:buClr>
                            <a:buSzPct val="70000"/>
                            <a:buFont typeface="Wingdings" panose="05000000000000000000" pitchFamily="2" charset="2"/>
                            <a:buNone/>
                            <a:tabLst/>
                          </a:pPr>
                          <a:r>
                            <a:rPr kumimoji="0" lang="en-US" altLang="ko-KR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굴림" charset="-127"/>
                              <a:cs typeface="Arial" panose="020B0604020202020204" pitchFamily="34" charset="0"/>
                            </a:rPr>
                            <a:t>1.67 x 10</a:t>
                          </a:r>
                          <a:r>
                            <a:rPr kumimoji="0" lang="en-US" altLang="ko-KR" sz="2400" b="0" i="0" u="none" strike="noStrike" cap="none" normalizeH="0" baseline="300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굴림" charset="-127"/>
                              <a:cs typeface="Arial" panose="020B0604020202020204" pitchFamily="34" charset="0"/>
                            </a:rPr>
                            <a:t>-24 </a:t>
                          </a:r>
                        </a:p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hlink"/>
                            </a:buClr>
                            <a:buSzPct val="70000"/>
                            <a:buFont typeface="Wingdings" panose="05000000000000000000" pitchFamily="2" charset="2"/>
                            <a:buNone/>
                            <a:tabLst/>
                          </a:pPr>
                          <a:r>
                            <a:rPr kumimoji="0" lang="en-US" altLang="ko-KR" sz="2400" b="0" i="0" u="none" strike="noStrike" cap="none" normalizeH="0" baseline="300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굴림" charset="-127"/>
                              <a:cs typeface="Arial" panose="020B060402020202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ko-KR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kumimoji="0" lang="en-US" altLang="ko-KR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굴림" charset="-127"/>
                              <a:cs typeface="Arial" panose="020B0604020202020204" pitchFamily="34" charset="0"/>
                            </a:rPr>
                            <a:t> 1amu</a:t>
                          </a:r>
                        </a:p>
                      </a:txBody>
                      <a:tcPr marT="45722" marB="45722" anchor="ctr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hlink"/>
                            </a:buClr>
                            <a:buSzPct val="70000"/>
                            <a:buFont typeface="Wingdings" panose="05000000000000000000" pitchFamily="2" charset="2"/>
                            <a:buNone/>
                            <a:tabLst/>
                          </a:pPr>
                          <a:r>
                            <a:rPr kumimoji="0" lang="en-US" altLang="ko-KR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굴림" charset="-127"/>
                            </a:rPr>
                            <a:t>Nucleus</a:t>
                          </a:r>
                        </a:p>
                      </a:txBody>
                      <a:tcPr marT="45722" marB="45722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3731414990"/>
                      </a:ext>
                    </a:extLst>
                  </a:tr>
                  <a:tr h="370840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hlink"/>
                            </a:buClr>
                            <a:buSzPct val="70000"/>
                            <a:buFont typeface="Wingdings" panose="05000000000000000000" pitchFamily="2" charset="2"/>
                            <a:buNone/>
                            <a:tabLst/>
                          </a:pPr>
                          <a:r>
                            <a:rPr kumimoji="0" lang="en-US" altLang="ko-KR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굴림" charset="-127"/>
                            </a:rPr>
                            <a:t>Neutron</a:t>
                          </a:r>
                        </a:p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hlink"/>
                            </a:buClr>
                            <a:buSzPct val="70000"/>
                            <a:buFont typeface="Wingdings" panose="05000000000000000000" pitchFamily="2" charset="2"/>
                            <a:buNone/>
                            <a:tabLst/>
                          </a:pPr>
                          <a:r>
                            <a:rPr kumimoji="0" lang="en-US" altLang="ko-KR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굴림" charset="-127"/>
                            </a:rPr>
                            <a:t>(n</a:t>
                          </a:r>
                          <a:r>
                            <a:rPr kumimoji="0" lang="en-US" altLang="ko-KR" sz="2400" b="0" i="0" u="none" strike="noStrike" cap="none" normalizeH="0" baseline="300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굴림" charset="-127"/>
                            </a:rPr>
                            <a:t>o</a:t>
                          </a:r>
                          <a:r>
                            <a:rPr kumimoji="0" lang="en-US" altLang="ko-KR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굴림" charset="-127"/>
                            </a:rPr>
                            <a:t>)</a:t>
                          </a:r>
                        </a:p>
                      </a:txBody>
                      <a:tcPr marT="45722" marB="45722" anchor="ctr" horzOverflow="overflow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x-none" sz="18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hlink"/>
                            </a:buClr>
                            <a:buSzPct val="70000"/>
                            <a:buFont typeface="Wingdings" panose="05000000000000000000" pitchFamily="2" charset="2"/>
                            <a:buNone/>
                            <a:tabLst/>
                          </a:pPr>
                          <a:r>
                            <a:rPr kumimoji="0" lang="en-US" altLang="ko-KR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굴림" charset="-127"/>
                              <a:cs typeface="Arial" panose="020B0604020202020204" pitchFamily="34" charset="0"/>
                            </a:rPr>
                            <a:t> 1.67 x 10</a:t>
                          </a:r>
                          <a:r>
                            <a:rPr kumimoji="0" lang="en-US" altLang="ko-KR" sz="2400" b="0" i="0" u="none" strike="noStrike" cap="none" normalizeH="0" baseline="300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굴림" charset="-127"/>
                              <a:cs typeface="Arial" panose="020B0604020202020204" pitchFamily="34" charset="0"/>
                            </a:rPr>
                            <a:t>-24  </a:t>
                          </a:r>
                          <a:endParaRPr kumimoji="0" lang="vi-VN" altLang="ko-KR" sz="24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hlink"/>
                            </a:buClr>
                            <a:buSzPct val="70000"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 xmlns:m="http://schemas.openxmlformats.org/officeDocument/2006/math">
                              <m:r>
                                <a:rPr kumimoji="0" lang="en-US" altLang="ko-KR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kumimoji="0" lang="en-US" altLang="ko-KR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굴림" charset="-127"/>
                              <a:cs typeface="Arial" panose="020B0604020202020204" pitchFamily="34" charset="0"/>
                            </a:rPr>
                            <a:t> 1amu</a:t>
                          </a:r>
                          <a:endParaRPr kumimoji="0" lang="en-US" altLang="ko-KR" sz="2400" b="0" i="0" u="none" strike="noStrike" cap="none" normalizeH="0" baseline="300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굴림" charset="-127"/>
                            <a:cs typeface="Arial" panose="020B0604020202020204" pitchFamily="34" charset="0"/>
                          </a:endParaRPr>
                        </a:p>
                      </a:txBody>
                      <a:tcPr marT="45722" marB="45722" anchor="ctr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hlink"/>
                            </a:buClr>
                            <a:buSzPct val="70000"/>
                            <a:buFont typeface="Wingdings" panose="05000000000000000000" pitchFamily="2" charset="2"/>
                            <a:buNone/>
                            <a:tabLst/>
                          </a:pPr>
                          <a:r>
                            <a:rPr kumimoji="0" lang="en-US" altLang="ko-KR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굴림" charset="-127"/>
                            </a:rPr>
                            <a:t>Nucleus</a:t>
                          </a:r>
                        </a:p>
                      </a:txBody>
                      <a:tcPr marT="45722" marB="45722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28463302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F40ED29-FA40-2E94-E790-E05D0D4F1E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7004931"/>
                  </p:ext>
                </p:extLst>
              </p:nvPr>
            </p:nvGraphicFramePr>
            <p:xfrm>
              <a:off x="1483358" y="975698"/>
              <a:ext cx="9538211" cy="34195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574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638300694"/>
                        </a:ext>
                      </a:extLst>
                    </a:gridCol>
                    <a:gridCol w="2097024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305136897"/>
                        </a:ext>
                      </a:extLst>
                    </a:gridCol>
                    <a:gridCol w="359664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4002623438"/>
                        </a:ext>
                      </a:extLst>
                    </a:gridCol>
                    <a:gridCol w="1828801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4252661220"/>
                        </a:ext>
                      </a:extLst>
                    </a:gridCol>
                  </a:tblGrid>
                  <a:tr h="731182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ct val="0"/>
                            </a:spcAft>
                            <a:buClr>
                              <a:schemeClr val="hlink"/>
                            </a:buClr>
                            <a:buSzPct val="70000"/>
                            <a:buFont typeface="Wingdings" panose="05000000000000000000" pitchFamily="2" charset="2"/>
                            <a:buNone/>
                            <a:tabLst/>
                          </a:pPr>
                          <a:r>
                            <a:rPr kumimoji="0" lang="en-US" altLang="ko-KR" sz="28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3399"/>
                              </a:solidFill>
                              <a:effectLst/>
                              <a:latin typeface="Arial" panose="020B0604020202020204" pitchFamily="34" charset="0"/>
                              <a:ea typeface="굴림" charset="-127"/>
                            </a:rPr>
                            <a:t>Particles</a:t>
                          </a:r>
                        </a:p>
                      </a:txBody>
                      <a:tcPr marT="45722" marB="45722" anchor="ctr" horzOverflow="overflow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ct val="0"/>
                            </a:spcAft>
                            <a:buClr>
                              <a:schemeClr val="hlink"/>
                            </a:buClr>
                            <a:buSzPct val="70000"/>
                            <a:buFont typeface="Wingdings" panose="05000000000000000000" pitchFamily="2" charset="2"/>
                            <a:buNone/>
                            <a:tabLst/>
                          </a:pPr>
                          <a:r>
                            <a:rPr kumimoji="0" lang="en-US" altLang="ko-KR" sz="28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3399"/>
                              </a:solidFill>
                              <a:effectLst/>
                              <a:latin typeface="Arial" panose="020B0604020202020204" pitchFamily="34" charset="0"/>
                              <a:ea typeface="굴림" charset="-127"/>
                            </a:rPr>
                            <a:t>Charge</a:t>
                          </a:r>
                        </a:p>
                      </a:txBody>
                      <a:tcPr marT="45722" marB="45722" anchor="ctr" horzOverflow="overflow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ct val="0"/>
                            </a:spcAft>
                            <a:buClr>
                              <a:schemeClr val="hlink"/>
                            </a:buClr>
                            <a:buSzPct val="70000"/>
                            <a:buFont typeface="Wingdings" panose="05000000000000000000" pitchFamily="2" charset="2"/>
                            <a:buNone/>
                            <a:tabLst/>
                          </a:pPr>
                          <a:r>
                            <a:rPr kumimoji="0" lang="en-US" altLang="ko-KR" sz="28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3399"/>
                              </a:solidFill>
                              <a:effectLst/>
                              <a:latin typeface="Arial" panose="020B0604020202020204" pitchFamily="34" charset="0"/>
                              <a:ea typeface="굴림" charset="-127"/>
                            </a:rPr>
                            <a:t>Mass (g)</a:t>
                          </a:r>
                        </a:p>
                      </a:txBody>
                      <a:tcPr marT="45722" marB="45722" anchor="ctr" horzOverflow="overflow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ct val="0"/>
                            </a:spcAft>
                            <a:buClr>
                              <a:schemeClr val="hlink"/>
                            </a:buClr>
                            <a:buSzPct val="70000"/>
                            <a:buFont typeface="Wingdings" panose="05000000000000000000" pitchFamily="2" charset="2"/>
                            <a:buNone/>
                            <a:tabLst/>
                          </a:pPr>
                          <a:r>
                            <a:rPr kumimoji="0" lang="en-US" altLang="ko-KR" sz="28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3399"/>
                              </a:solidFill>
                              <a:effectLst/>
                              <a:latin typeface="Arial" panose="020B0604020202020204" pitchFamily="34" charset="0"/>
                              <a:ea typeface="굴림" charset="-127"/>
                            </a:rPr>
                            <a:t>Location</a:t>
                          </a:r>
                        </a:p>
                      </a:txBody>
                      <a:tcPr marT="45722" marB="45722" anchor="ctr" horzOverflow="overflow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563030411"/>
                      </a:ext>
                    </a:extLst>
                  </a:tr>
                  <a:tr h="896116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hlink"/>
                            </a:buClr>
                            <a:buSzPct val="70000"/>
                            <a:buFont typeface="Wingdings" panose="05000000000000000000" pitchFamily="2" charset="2"/>
                            <a:buNone/>
                            <a:tabLst/>
                          </a:pPr>
                          <a:r>
                            <a:rPr kumimoji="0" lang="en-US" altLang="ko-KR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굴림" charset="-127"/>
                            </a:rPr>
                            <a:t>Electron</a:t>
                          </a:r>
                        </a:p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hlink"/>
                            </a:buClr>
                            <a:buSzPct val="70000"/>
                            <a:buFont typeface="Wingdings" panose="05000000000000000000" pitchFamily="2" charset="2"/>
                            <a:buNone/>
                            <a:tabLst/>
                          </a:pPr>
                          <a:r>
                            <a:rPr kumimoji="0" lang="en-US" altLang="ko-KR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굴림" charset="-127"/>
                            </a:rPr>
                            <a:t>(e</a:t>
                          </a:r>
                          <a:r>
                            <a:rPr kumimoji="0" lang="en-US" altLang="ko-KR" sz="2400" b="0" i="0" u="none" strike="noStrike" cap="none" normalizeH="0" baseline="300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굴림" charset="-127"/>
                            </a:rPr>
                            <a:t>-</a:t>
                          </a:r>
                          <a:r>
                            <a:rPr kumimoji="0" lang="en-US" altLang="ko-KR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굴림" charset="-127"/>
                            </a:rPr>
                            <a:t>)</a:t>
                          </a:r>
                        </a:p>
                      </a:txBody>
                      <a:tcPr marT="45722" marB="45722" anchor="ctr" horzOverflow="overflow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x-none" sz="2400" b="0" dirty="0">
                              <a:solidFill>
                                <a:srgbClr val="0000FF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</a:t>
                          </a:r>
                        </a:p>
                        <a:p>
                          <a:pPr algn="ctr"/>
                          <a:r>
                            <a:rPr lang="x-none" sz="20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</a:t>
                          </a:r>
                          <a:r>
                            <a:rPr lang="en-US" sz="2000" b="0" i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-1.6 x 10</a:t>
                          </a:r>
                          <a:r>
                            <a:rPr lang="en-US" sz="2000" b="0" i="1" baseline="30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-19</a:t>
                          </a:r>
                          <a:r>
                            <a:rPr lang="en-US" sz="2000" b="0" i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C)</a:t>
                          </a:r>
                          <a:endParaRPr lang="x-none" sz="2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45722" marB="45722" anchor="ctr" horzOverflow="overflow">
                        <a:blipFill rotWithShape="0">
                          <a:blip r:embed="rId3"/>
                          <a:stretch>
                            <a:fillRect l="-114382" t="-82313" r="-51438" b="-216327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hlink"/>
                            </a:buClr>
                            <a:buSzPct val="70000"/>
                            <a:buFont typeface="Wingdings" panose="05000000000000000000" pitchFamily="2" charset="2"/>
                            <a:buNone/>
                            <a:tabLst/>
                          </a:pPr>
                          <a:r>
                            <a:rPr kumimoji="0" lang="en-US" altLang="ko-KR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굴림" charset="-127"/>
                            </a:rPr>
                            <a:t>Electron cloud</a:t>
                          </a:r>
                        </a:p>
                      </a:txBody>
                      <a:tcPr marT="45722" marB="45722" anchor="ctr" horzOverflow="overflow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507699944"/>
                      </a:ext>
                    </a:extLst>
                  </a:tr>
                  <a:tr h="896116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hlink"/>
                            </a:buClr>
                            <a:buSzPct val="70000"/>
                            <a:buFont typeface="Wingdings" panose="05000000000000000000" pitchFamily="2" charset="2"/>
                            <a:buNone/>
                            <a:tabLst/>
                          </a:pPr>
                          <a:r>
                            <a:rPr kumimoji="0" lang="en-US" altLang="ko-KR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굴림" charset="-127"/>
                            </a:rPr>
                            <a:t>Proton</a:t>
                          </a:r>
                          <a:endParaRPr kumimoji="0" lang="en-US" altLang="ko-KR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Garamond" panose="02020404030301010803" pitchFamily="18" charset="0"/>
                            <a:ea typeface="굴림" charset="-127"/>
                          </a:endParaRPr>
                        </a:p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hlink"/>
                            </a:buClr>
                            <a:buSzPct val="70000"/>
                            <a:buFont typeface="Wingdings" panose="05000000000000000000" pitchFamily="2" charset="2"/>
                            <a:buNone/>
                            <a:tabLst/>
                          </a:pPr>
                          <a:r>
                            <a:rPr kumimoji="0" lang="en-US" altLang="ko-KR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굴림" charset="-127"/>
                            </a:rPr>
                            <a:t>(p</a:t>
                          </a:r>
                          <a:r>
                            <a:rPr kumimoji="0" lang="en-US" altLang="ko-KR" sz="2400" b="0" i="0" u="none" strike="noStrike" cap="none" normalizeH="0" baseline="300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굴림" charset="-127"/>
                            </a:rPr>
                            <a:t>+</a:t>
                          </a:r>
                          <a:r>
                            <a:rPr kumimoji="0" lang="en-US" altLang="ko-KR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굴림" charset="-127"/>
                            </a:rPr>
                            <a:t>)</a:t>
                          </a:r>
                        </a:p>
                      </a:txBody>
                      <a:tcPr marT="45722" marB="45722" anchor="ctr" horzOverflow="overflow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x-none" sz="2400" b="0" dirty="0">
                              <a:solidFill>
                                <a:srgbClr val="FF00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+1</a:t>
                          </a:r>
                        </a:p>
                        <a:p>
                          <a:pPr algn="ctr"/>
                          <a:r>
                            <a:rPr lang="x-none" sz="18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</a:t>
                          </a:r>
                          <a:r>
                            <a:rPr lang="en-US" sz="1800" b="0" i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-1.6 x 10</a:t>
                          </a:r>
                          <a:r>
                            <a:rPr lang="en-US" sz="1800" b="0" i="1" baseline="30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-19</a:t>
                          </a:r>
                          <a:r>
                            <a:rPr lang="en-US" sz="1800" b="0" i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C)</a:t>
                          </a:r>
                          <a:endParaRPr lang="x-none" sz="18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45722" marB="45722" anchor="ctr" horzOverflow="overflow">
                        <a:blipFill rotWithShape="0">
                          <a:blip r:embed="rId3"/>
                          <a:stretch>
                            <a:fillRect l="-114382" t="-181081" r="-51438" b="-114865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hlink"/>
                            </a:buClr>
                            <a:buSzPct val="70000"/>
                            <a:buFont typeface="Wingdings" panose="05000000000000000000" pitchFamily="2" charset="2"/>
                            <a:buNone/>
                            <a:tabLst/>
                          </a:pPr>
                          <a:r>
                            <a:rPr kumimoji="0" lang="en-US" altLang="ko-KR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굴림" charset="-127"/>
                            </a:rPr>
                            <a:t>Nucleus</a:t>
                          </a:r>
                        </a:p>
                      </a:txBody>
                      <a:tcPr marT="45722" marB="45722" anchor="ctr" horzOverflow="overflow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731414990"/>
                      </a:ext>
                    </a:extLst>
                  </a:tr>
                  <a:tr h="896116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hlink"/>
                            </a:buClr>
                            <a:buSzPct val="70000"/>
                            <a:buFont typeface="Wingdings" panose="05000000000000000000" pitchFamily="2" charset="2"/>
                            <a:buNone/>
                            <a:tabLst/>
                          </a:pPr>
                          <a:r>
                            <a:rPr kumimoji="0" lang="en-US" altLang="ko-KR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굴림" charset="-127"/>
                            </a:rPr>
                            <a:t>Neutron</a:t>
                          </a:r>
                        </a:p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hlink"/>
                            </a:buClr>
                            <a:buSzPct val="70000"/>
                            <a:buFont typeface="Wingdings" panose="05000000000000000000" pitchFamily="2" charset="2"/>
                            <a:buNone/>
                            <a:tabLst/>
                          </a:pPr>
                          <a:r>
                            <a:rPr kumimoji="0" lang="en-US" altLang="ko-KR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굴림" charset="-127"/>
                            </a:rPr>
                            <a:t>(n</a:t>
                          </a:r>
                          <a:r>
                            <a:rPr kumimoji="0" lang="en-US" altLang="ko-KR" sz="2400" b="0" i="0" u="none" strike="noStrike" cap="none" normalizeH="0" baseline="300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굴림" charset="-127"/>
                            </a:rPr>
                            <a:t>o</a:t>
                          </a:r>
                          <a:r>
                            <a:rPr kumimoji="0" lang="en-US" altLang="ko-KR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굴림" charset="-127"/>
                            </a:rPr>
                            <a:t>)</a:t>
                          </a:r>
                        </a:p>
                      </a:txBody>
                      <a:tcPr marT="45722" marB="45722" anchor="ctr" horzOverflow="overflow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20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x-none" sz="18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45722" marB="45722" anchor="ctr" horzOverflow="overflow">
                        <a:blipFill rotWithShape="0">
                          <a:blip r:embed="rId3"/>
                          <a:stretch>
                            <a:fillRect l="-114382" t="-282993" r="-51438" b="-15646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sz="1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hlink"/>
                            </a:buClr>
                            <a:buSzPct val="70000"/>
                            <a:buFont typeface="Wingdings" panose="05000000000000000000" pitchFamily="2" charset="2"/>
                            <a:buNone/>
                            <a:tabLst/>
                          </a:pPr>
                          <a:r>
                            <a:rPr kumimoji="0" lang="en-US" altLang="ko-KR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굴림" charset="-127"/>
                            </a:rPr>
                            <a:t>Nucleus</a:t>
                          </a:r>
                        </a:p>
                      </a:txBody>
                      <a:tcPr marT="45722" marB="45722" anchor="ctr" horzOverflow="overflow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84633028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C8E1590-C45D-CB20-93E3-7BC7AC91FDD1}"/>
                  </a:ext>
                </a:extLst>
              </p:cNvPr>
              <p:cNvSpPr/>
              <p:nvPr/>
            </p:nvSpPr>
            <p:spPr>
              <a:xfrm>
                <a:off x="1483358" y="4894339"/>
                <a:ext cx="9400033" cy="11689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60375" indent="-460375">
                  <a:lnSpc>
                    <a:spcPct val="90000"/>
                  </a:lnSpc>
                  <a:spcBef>
                    <a:spcPts val="600"/>
                  </a:spcBef>
                  <a:spcAft>
                    <a:spcPts val="1200"/>
                  </a:spcAft>
                  <a:buClr>
                    <a:srgbClr val="3A003A"/>
                  </a:buClr>
                  <a:buSzPct val="85000"/>
                  <a:buFont typeface="Wingdings" pitchFamily="2" charset="2"/>
                  <a:buChar char="v"/>
                  <a:tabLst>
                    <a:tab pos="465138" algn="l"/>
                  </a:tabLst>
                </a:pPr>
                <a:r>
                  <a:rPr lang="en-US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Instead of grams, the unit we use is the </a:t>
                </a:r>
                <a:r>
                  <a:rPr lang="en-US" altLang="en-US" sz="2400" u="sng" dirty="0">
                    <a:solidFill>
                      <a:srgbClr val="00339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Atomic Mass Unit</a:t>
                </a:r>
                <a:r>
                  <a:rPr lang="en-US" altLang="en-US" sz="2400" dirty="0">
                    <a:solidFill>
                      <a:srgbClr val="00339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(amu), </a:t>
                </a:r>
              </a:p>
              <a:p>
                <a:pPr>
                  <a:lnSpc>
                    <a:spcPct val="90000"/>
                  </a:lnSpc>
                  <a:spcBef>
                    <a:spcPts val="600"/>
                  </a:spcBef>
                  <a:spcAft>
                    <a:spcPts val="1200"/>
                  </a:spcAft>
                  <a:buClr>
                    <a:srgbClr val="3A003A"/>
                  </a:buClr>
                  <a:buSzPct val="85000"/>
                  <a:tabLst>
                    <a:tab pos="465138" algn="l"/>
                  </a:tabLst>
                </a:pPr>
                <a:r>
                  <a:rPr lang="en-US" altLang="en-US" sz="2400" dirty="0">
                    <a:solidFill>
                      <a:srgbClr val="00339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  1 amu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2400" i="1" smtClean="0">
                            <a:solidFill>
                              <a:srgbClr val="003399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vi-VN" altLang="en-US" sz="2400" b="0" i="1" smtClean="0">
                            <a:solidFill>
                              <a:srgbClr val="003399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vi-VN" altLang="en-US" sz="2400" b="0" i="1" smtClean="0">
                            <a:solidFill>
                              <a:srgbClr val="003399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12</m:t>
                        </m:r>
                      </m:den>
                    </m:f>
                    <m:sSub>
                      <m:sSubPr>
                        <m:ctrlPr>
                          <a:rPr lang="en-US" altLang="en-US" sz="2400" i="1" smtClean="0">
                            <a:solidFill>
                              <a:srgbClr val="003399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sz="2400" i="1">
                            <a:solidFill>
                              <a:srgbClr val="003399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 sz="2400" i="1">
                            <a:solidFill>
                              <a:srgbClr val="003399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Carbon</m:t>
                        </m:r>
                      </m:sub>
                    </m:sSub>
                    <m:r>
                      <a:rPr lang="vi-VN" altLang="en-US" sz="2400" b="0" i="1" smtClean="0">
                        <a:solidFill>
                          <a:srgbClr val="003399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altLang="en-US" sz="2400" dirty="0">
                    <a:solidFill>
                      <a:srgbClr val="00339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1.67 × 10</a:t>
                </a:r>
                <a:r>
                  <a:rPr lang="en-US" altLang="en-US" sz="2400" baseline="30000" dirty="0">
                    <a:solidFill>
                      <a:srgbClr val="00339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-24</a:t>
                </a:r>
                <a:r>
                  <a:rPr lang="en-US" altLang="en-US" sz="2400" dirty="0">
                    <a:solidFill>
                      <a:srgbClr val="00339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grams</a:t>
                </a:r>
                <a:r>
                  <a:rPr lang="en-US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C8E1590-C45D-CB20-93E3-7BC7AC91FD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358" y="4894339"/>
                <a:ext cx="9400033" cy="1168910"/>
              </a:xfrm>
              <a:prstGeom prst="rect">
                <a:avLst/>
              </a:prstGeom>
              <a:blipFill>
                <a:blip r:embed="rId4"/>
                <a:stretch>
                  <a:fillRect l="-540" t="-7527" r="-1484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514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6513" y="6459785"/>
            <a:ext cx="360707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9328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Rutherford’s Atomic Model</a:t>
            </a:r>
            <a:r>
              <a:rPr lang="en-US" altLang="zh-TW" sz="4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872890" y="410248"/>
            <a:ext cx="5294330" cy="968098"/>
            <a:chOff x="6288626" y="692958"/>
            <a:chExt cx="5294330" cy="968098"/>
          </a:xfrm>
        </p:grpSpPr>
        <p:grpSp>
          <p:nvGrpSpPr>
            <p:cNvPr id="7" name="Group 6"/>
            <p:cNvGrpSpPr/>
            <p:nvPr/>
          </p:nvGrpSpPr>
          <p:grpSpPr>
            <a:xfrm>
              <a:off x="6288626" y="776344"/>
              <a:ext cx="5294330" cy="884712"/>
              <a:chOff x="4533251" y="855190"/>
              <a:chExt cx="7506443" cy="884712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4533251" y="855191"/>
                <a:ext cx="7506443" cy="884711"/>
                <a:chOff x="4533251" y="943971"/>
                <a:chExt cx="7506443" cy="884711"/>
              </a:xfrm>
            </p:grpSpPr>
            <p:graphicFrame>
              <p:nvGraphicFramePr>
                <p:cNvPr id="11" name="Diagram 10"/>
                <p:cNvGraphicFramePr/>
                <p:nvPr>
                  <p:extLst>
                    <p:ext uri="{D42A27DB-BD31-4B8C-83A1-F6EECF244321}">
                      <p14:modId xmlns:p14="http://schemas.microsoft.com/office/powerpoint/2010/main" val="3839072839"/>
                    </p:ext>
                  </p:extLst>
                </p:nvPr>
              </p:nvGraphicFramePr>
              <p:xfrm>
                <a:off x="4533251" y="1124997"/>
                <a:ext cx="7506443" cy="703685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3" r:lo="rId4" r:qs="rId5" r:cs="rId6"/>
                </a:graphicData>
              </a:graphic>
            </p:graphicFrame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144547" y="943971"/>
                  <a:ext cx="388938" cy="271869"/>
                </a:xfrm>
                <a:prstGeom prst="rect">
                  <a:avLst/>
                </a:prstGeom>
              </p:spPr>
            </p:pic>
          </p:grp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59966" y="855190"/>
                <a:ext cx="388938" cy="271869"/>
              </a:xfrm>
              <a:prstGeom prst="rect">
                <a:avLst/>
              </a:prstGeom>
            </p:spPr>
          </p:pic>
        </p:grp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52911" y="692958"/>
              <a:ext cx="365760" cy="365760"/>
            </a:xfrm>
            <a:prstGeom prst="rect">
              <a:avLst/>
            </a:prstGeom>
          </p:spPr>
        </p:pic>
      </p:grpSp>
      <p:pic>
        <p:nvPicPr>
          <p:cNvPr id="13" name="Picture 6">
            <a:extLst>
              <a:ext uri="{FF2B5EF4-FFF2-40B4-BE49-F238E27FC236}">
                <a16:creationId xmlns:a16="http://schemas.microsoft.com/office/drawing/2014/main" id="{C027140D-C5E3-DE3E-35D9-3B5BB8995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9"/>
          <a:stretch>
            <a:fillRect/>
          </a:stretch>
        </p:blipFill>
        <p:spPr bwMode="auto">
          <a:xfrm>
            <a:off x="74975" y="2922560"/>
            <a:ext cx="3621010" cy="29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698E06DC-72EB-D96F-2A60-2C2182017B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7228" y="1411461"/>
            <a:ext cx="8088749" cy="525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Tx/>
              <a:buNone/>
              <a:tabLst>
                <a:tab pos="115888" algn="l"/>
              </a:tabLst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  <a:r>
              <a:rPr lang="en-US" altLang="en-US" sz="2400" b="1" u="sng" dirty="0">
                <a:solidFill>
                  <a:schemeClr val="tx1"/>
                </a:solidFill>
                <a:latin typeface="Arial" panose="020B0604020202020204" pitchFamily="34" charset="0"/>
              </a:rPr>
              <a:t>Based on his experimental evidence </a:t>
            </a:r>
            <a:r>
              <a:rPr lang="en-US" sz="24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⇢ Atomic model</a:t>
            </a: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</a:p>
          <a:p>
            <a:pPr marL="566738" lvl="1" indent="-4508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60036"/>
              </a:buClr>
              <a:buSzPct val="85000"/>
              <a:buFont typeface="Wingdings" pitchFamily="2" charset="2"/>
              <a:buChar char="Ø"/>
              <a:tabLst>
                <a:tab pos="115888" algn="l"/>
              </a:tabLst>
            </a:pP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</a:rPr>
              <a:t>The atom is mostly </a:t>
            </a:r>
            <a:r>
              <a:rPr lang="en-US" altLang="en-US" sz="2200" i="1" dirty="0">
                <a:solidFill>
                  <a:srgbClr val="0000FF"/>
                </a:solidFill>
                <a:latin typeface="Arial" panose="020B0604020202020204" pitchFamily="34" charset="0"/>
              </a:rPr>
              <a:t>empty space</a:t>
            </a: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marL="566738" lvl="1" indent="-4508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60036"/>
              </a:buClr>
              <a:buSzPct val="85000"/>
              <a:buFont typeface="Wingdings" pitchFamily="2" charset="2"/>
              <a:buChar char="Ø"/>
              <a:tabLst>
                <a:tab pos="115888" algn="l"/>
              </a:tabLst>
            </a:pP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</a:rPr>
              <a:t>All the </a:t>
            </a:r>
            <a:r>
              <a:rPr lang="en-US" altLang="en-US" sz="2200" i="1" dirty="0">
                <a:solidFill>
                  <a:srgbClr val="0000FF"/>
                </a:solidFill>
                <a:latin typeface="Arial" panose="020B0604020202020204" pitchFamily="34" charset="0"/>
              </a:rPr>
              <a:t>positive charges</a:t>
            </a: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</a:rPr>
              <a:t>, and almost </a:t>
            </a:r>
            <a:r>
              <a:rPr lang="en-US" altLang="en-US" sz="2200" u="sng" dirty="0">
                <a:solidFill>
                  <a:schemeClr val="tx1"/>
                </a:solidFill>
                <a:latin typeface="Arial" panose="020B0604020202020204" pitchFamily="34" charset="0"/>
              </a:rPr>
              <a:t>all the mass</a:t>
            </a: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</a:rPr>
              <a:t> is concentrated in a small area </a:t>
            </a:r>
            <a:r>
              <a:rPr lang="en-US" altLang="en-US" sz="2200" i="1" dirty="0">
                <a:solidFill>
                  <a:srgbClr val="FF0000"/>
                </a:solidFill>
                <a:latin typeface="Arial" panose="020B0604020202020204" pitchFamily="34" charset="0"/>
              </a:rPr>
              <a:t>in the center</a:t>
            </a: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</a:rPr>
              <a:t>.  He called this a “</a:t>
            </a:r>
            <a:r>
              <a:rPr lang="en-US" altLang="en-US" sz="2200" u="sng" dirty="0">
                <a:solidFill>
                  <a:schemeClr val="tx1"/>
                </a:solidFill>
                <a:latin typeface="Arial" panose="020B0604020202020204" pitchFamily="34" charset="0"/>
              </a:rPr>
              <a:t>nuclear</a:t>
            </a: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</a:rPr>
              <a:t>”.</a:t>
            </a:r>
          </a:p>
          <a:p>
            <a:pPr marL="566738" lvl="1" indent="-4508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60036"/>
              </a:buClr>
              <a:buSzPct val="85000"/>
              <a:buFont typeface="Wingdings" pitchFamily="2" charset="2"/>
              <a:buChar char="Ø"/>
              <a:tabLst>
                <a:tab pos="115888" algn="l"/>
              </a:tabLst>
            </a:pP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</a:rPr>
              <a:t>The nucleus is </a:t>
            </a:r>
            <a:r>
              <a:rPr lang="en-US" altLang="en-US" sz="2200" i="1" dirty="0">
                <a:solidFill>
                  <a:srgbClr val="0000FF"/>
                </a:solidFill>
                <a:latin typeface="Arial" panose="020B0604020202020204" pitchFamily="34" charset="0"/>
              </a:rPr>
              <a:t>composed of protons and neutrons</a:t>
            </a: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</a:rPr>
              <a:t> bound together by </a:t>
            </a:r>
            <a:r>
              <a:rPr lang="en-US" altLang="en-US" sz="2200" i="1" dirty="0">
                <a:solidFill>
                  <a:srgbClr val="FF0000"/>
                </a:solidFill>
                <a:latin typeface="Arial" panose="020B0604020202020204" pitchFamily="34" charset="0"/>
              </a:rPr>
              <a:t>nuclear forces</a:t>
            </a: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marL="566738" lvl="1" indent="-4508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60036"/>
              </a:buClr>
              <a:buSzPct val="85000"/>
              <a:buFont typeface="Wingdings" pitchFamily="2" charset="2"/>
              <a:buChar char="Ø"/>
              <a:tabLst>
                <a:tab pos="115888" algn="l"/>
              </a:tabLst>
            </a:pPr>
            <a:r>
              <a:rPr lang="en-US" altLang="en-US" sz="2200" i="1" dirty="0">
                <a:solidFill>
                  <a:srgbClr val="0000FF"/>
                </a:solidFill>
                <a:latin typeface="Arial" panose="020B0604020202020204" pitchFamily="34" charset="0"/>
              </a:rPr>
              <a:t>The electrons </a:t>
            </a: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</a:rPr>
              <a:t>distributed </a:t>
            </a:r>
            <a:r>
              <a:rPr lang="en-US" altLang="en-US" sz="2200" i="1" dirty="0">
                <a:solidFill>
                  <a:srgbClr val="FF0000"/>
                </a:solidFill>
                <a:latin typeface="Arial" panose="020B0604020202020204" pitchFamily="34" charset="0"/>
              </a:rPr>
              <a:t>around the nucleus</a:t>
            </a: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</a:rPr>
              <a:t>, and occupy </a:t>
            </a:r>
            <a:r>
              <a:rPr lang="en-US" altLang="en-US" sz="2200" u="sng" dirty="0">
                <a:solidFill>
                  <a:schemeClr val="tx1"/>
                </a:solidFill>
                <a:latin typeface="Arial" panose="020B0604020202020204" pitchFamily="34" charset="0"/>
              </a:rPr>
              <a:t>most of the volume</a:t>
            </a: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marL="566738" lvl="1" indent="-4508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60036"/>
              </a:buClr>
              <a:buSzPct val="85000"/>
              <a:buFont typeface="Wingdings" pitchFamily="2" charset="2"/>
              <a:buChar char="Ø"/>
              <a:tabLst>
                <a:tab pos="115888" algn="l"/>
              </a:tabLst>
            </a:pP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</a:rPr>
              <a:t>The atom is </a:t>
            </a:r>
            <a:r>
              <a:rPr lang="en-US" altLang="en-US" sz="2200" b="1" i="1" u="sng" dirty="0">
                <a:solidFill>
                  <a:schemeClr val="tx1"/>
                </a:solidFill>
                <a:latin typeface="Arial" panose="020B0604020202020204" pitchFamily="34" charset="0"/>
              </a:rPr>
              <a:t>electrically neutral</a:t>
            </a: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85326" y="896177"/>
            <a:ext cx="1310659" cy="154641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97171" y="896177"/>
            <a:ext cx="1877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400" b="1" u="sng" dirty="0"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Rutherford:</a:t>
            </a:r>
            <a:endParaRPr lang="en-US" altLang="zh-TW" sz="2400" b="1" dirty="0">
              <a:latin typeface="Arial" panose="020B0604020202020204" pitchFamily="34" charset="0"/>
              <a:cs typeface="Arial" panose="020B0604020202020204" pitchFamily="34" charset="0"/>
              <a:sym typeface="Permanent Marker"/>
            </a:endParaRPr>
          </a:p>
        </p:txBody>
      </p:sp>
    </p:spTree>
    <p:extLst>
      <p:ext uri="{BB962C8B-B14F-4D97-AF65-F5344CB8AC3E}">
        <p14:creationId xmlns:p14="http://schemas.microsoft.com/office/powerpoint/2010/main" val="249376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F1CE5C92EF93654ABEEEC0E4817C999F" ma:contentTypeVersion="11" ma:contentTypeDescription="Tạo tài liệu mới." ma:contentTypeScope="" ma:versionID="7cd46180d53ef57f8f15ef7b32be0c01">
  <xsd:schema xmlns:xsd="http://www.w3.org/2001/XMLSchema" xmlns:xs="http://www.w3.org/2001/XMLSchema" xmlns:p="http://schemas.microsoft.com/office/2006/metadata/properties" xmlns:ns3="3e938420-8c97-46ce-a2e8-40c02b4fa026" targetNamespace="http://schemas.microsoft.com/office/2006/metadata/properties" ma:root="true" ma:fieldsID="c715c92bbd2da65c606104f2a45fda19" ns3:_="">
    <xsd:import namespace="3e938420-8c97-46ce-a2e8-40c02b4fa02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938420-8c97-46ce-a2e8-40c02b4fa0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B551663-701F-451D-8E00-32410EB1F00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74F5BD4-0E3E-4FF3-B28D-5ECDCBD81BD8}">
  <ds:schemaRefs>
    <ds:schemaRef ds:uri="http://purl.org/dc/elements/1.1/"/>
    <ds:schemaRef ds:uri="http://purl.org/dc/dcmitype/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3e938420-8c97-46ce-a2e8-40c02b4fa026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6A3F13D-8B62-4846-83DA-EE08456865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938420-8c97-46ce-a2e8-40c02b4fa0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138078</TotalTime>
  <Words>4129</Words>
  <Application>Microsoft Office PowerPoint</Application>
  <PresentationFormat>Widescreen</PresentationFormat>
  <Paragraphs>732</Paragraphs>
  <Slides>57</Slides>
  <Notes>56</Notes>
  <HiddenSlides>0</HiddenSlides>
  <MMClips>0</MMClips>
  <ScaleCrop>false</ScaleCrop>
  <HeadingPairs>
    <vt:vector size="8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77" baseType="lpstr">
      <vt:lpstr>Arial</vt:lpstr>
      <vt:lpstr>Calibri</vt:lpstr>
      <vt:lpstr>Calibri Light</vt:lpstr>
      <vt:lpstr>Cambria</vt:lpstr>
      <vt:lpstr>Cambria Math</vt:lpstr>
      <vt:lpstr>Century Schoolbook</vt:lpstr>
      <vt:lpstr>Comic Sans MS</vt:lpstr>
      <vt:lpstr>Franklin Gothic Medium Cond</vt:lpstr>
      <vt:lpstr>Garamond</vt:lpstr>
      <vt:lpstr>굴림</vt:lpstr>
      <vt:lpstr>inherit</vt:lpstr>
      <vt:lpstr>MS Mincho</vt:lpstr>
      <vt:lpstr>Permanent Marker</vt:lpstr>
      <vt:lpstr>新細明體</vt:lpstr>
      <vt:lpstr>Symbol</vt:lpstr>
      <vt:lpstr>Times New Roman</vt:lpstr>
      <vt:lpstr>VNI-Times</vt:lpstr>
      <vt:lpstr>Wingdings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VERNUS</dc:creator>
  <cp:lastModifiedBy>Minh Hieu</cp:lastModifiedBy>
  <cp:revision>1945</cp:revision>
  <cp:lastPrinted>2022-04-05T11:02:26Z</cp:lastPrinted>
  <dcterms:created xsi:type="dcterms:W3CDTF">2019-11-21T08:08:13Z</dcterms:created>
  <dcterms:modified xsi:type="dcterms:W3CDTF">2023-09-22T10:50:55Z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0x010100F1CE5C92EF93654ABEEEC0E4817C999F</vt:lpwstr>
  </property>
</Properties>
</file>